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305" r:id="rId2"/>
    <p:sldId id="570" r:id="rId3"/>
    <p:sldId id="573" r:id="rId4"/>
    <p:sldId id="572" r:id="rId5"/>
    <p:sldId id="569" r:id="rId6"/>
    <p:sldId id="513" r:id="rId7"/>
    <p:sldId id="574" r:id="rId8"/>
    <p:sldId id="575" r:id="rId9"/>
    <p:sldId id="571" r:id="rId10"/>
    <p:sldId id="549" r:id="rId11"/>
    <p:sldId id="536" r:id="rId12"/>
    <p:sldId id="550" r:id="rId13"/>
    <p:sldId id="583" r:id="rId14"/>
    <p:sldId id="584" r:id="rId15"/>
    <p:sldId id="576" r:id="rId16"/>
    <p:sldId id="457" r:id="rId17"/>
    <p:sldId id="540" r:id="rId18"/>
    <p:sldId id="552" r:id="rId19"/>
    <p:sldId id="553" r:id="rId20"/>
    <p:sldId id="555" r:id="rId21"/>
    <p:sldId id="544" r:id="rId22"/>
    <p:sldId id="566" r:id="rId23"/>
    <p:sldId id="502" r:id="rId24"/>
    <p:sldId id="503" r:id="rId25"/>
    <p:sldId id="504" r:id="rId26"/>
    <p:sldId id="505" r:id="rId27"/>
    <p:sldId id="577" r:id="rId28"/>
    <p:sldId id="578" r:id="rId29"/>
    <p:sldId id="580" r:id="rId30"/>
    <p:sldId id="581" r:id="rId31"/>
    <p:sldId id="579" r:id="rId32"/>
    <p:sldId id="582" r:id="rId33"/>
    <p:sldId id="501" r:id="rId34"/>
    <p:sldId id="306" r:id="rId35"/>
  </p:sldIdLst>
  <p:sldSz cx="6911975" cy="3887788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47">
          <p15:clr>
            <a:srgbClr val="A4A3A4"/>
          </p15:clr>
        </p15:guide>
        <p15:guide id="2" pos="221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75"/>
    <p:restoredTop sz="89732"/>
  </p:normalViewPr>
  <p:slideViewPr>
    <p:cSldViewPr snapToGrid="0" snapToObjects="1" showGuides="1">
      <p:cViewPr varScale="1">
        <p:scale>
          <a:sx n="150" d="100"/>
          <a:sy n="150" d="100"/>
        </p:scale>
        <p:origin x="328" y="184"/>
      </p:cViewPr>
      <p:guideLst>
        <p:guide orient="horz" pos="1247"/>
        <p:guide pos="22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FFF69-0AB5-4344-B06F-F5C2DDC9A1BB}" type="datetimeFigureOut">
              <a:rPr lang="zh-CN" altLang="en-US"/>
              <a:t>2019/9/2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0F3FF5-5D22-674E-96B8-288C7F0FF2F4}" type="slidenum">
              <a:r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0F3FF5-5D22-674E-96B8-288C7F0FF2F4}" type="slidenum">
              <a:rPr lang="en-US" altLang="zh-CN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7587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2037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2294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003" y="636387"/>
            <a:ext cx="5184019" cy="1353784"/>
          </a:xfrm>
        </p:spPr>
        <p:txBody>
          <a:bodyPr anchor="b"/>
          <a:lstStyle>
            <a:lvl1pPr algn="ctr">
              <a:defRPr sz="3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64003" y="2042379"/>
            <a:ext cx="5184019" cy="938828"/>
          </a:xfrm>
        </p:spPr>
        <p:txBody>
          <a:bodyPr/>
          <a:lstStyle>
            <a:lvl1pPr marL="0" indent="0" algn="ctr">
              <a:buNone/>
              <a:defRPr sz="1360"/>
            </a:lvl1pPr>
            <a:lvl2pPr marL="259080" indent="0" algn="ctr">
              <a:buNone/>
              <a:defRPr sz="1135"/>
            </a:lvl2pPr>
            <a:lvl3pPr marL="518160" indent="0" algn="ctr">
              <a:buNone/>
              <a:defRPr sz="1020"/>
            </a:lvl3pPr>
            <a:lvl4pPr marL="777875" indent="0" algn="ctr">
              <a:buNone/>
              <a:defRPr sz="905"/>
            </a:lvl4pPr>
            <a:lvl5pPr marL="1036955" indent="0" algn="ctr">
              <a:buNone/>
              <a:defRPr sz="905"/>
            </a:lvl5pPr>
            <a:lvl6pPr marL="1296035" indent="0" algn="ctr">
              <a:buNone/>
              <a:defRPr sz="905"/>
            </a:lvl6pPr>
            <a:lvl7pPr marL="1555115" indent="0" algn="ctr">
              <a:buNone/>
              <a:defRPr sz="905"/>
            </a:lvl7pPr>
            <a:lvl8pPr marL="1814195" indent="0" algn="ctr">
              <a:buNone/>
              <a:defRPr sz="905"/>
            </a:lvl8pPr>
            <a:lvl9pPr marL="2073910" indent="0" algn="ctr">
              <a:buNone/>
              <a:defRPr sz="905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5C70-4665-CA41-818C-BE7FD4A6CE10}" type="datetimeFigureOut">
              <a:rPr lang="zh-CN" altLang="en-US"/>
              <a:t>2019/9/2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9FC5-0905-284F-A2F9-4C34AD7CF20D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5C70-4665-CA41-818C-BE7FD4A6CE10}" type="datetimeFigureOut">
              <a:rPr lang="zh-CN" altLang="en-US"/>
              <a:t>2019/9/2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9FC5-0905-284F-A2F9-4C34AD7CF20D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46418" y="207028"/>
            <a:ext cx="1490406" cy="3295349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5202" y="207028"/>
            <a:ext cx="4384816" cy="3295349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5C70-4665-CA41-818C-BE7FD4A6CE10}" type="datetimeFigureOut">
              <a:rPr lang="zh-CN" altLang="en-US"/>
              <a:t>2019/9/2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9FC5-0905-284F-A2F9-4C34AD7CF20D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388620" indent="-129540">
              <a:buFont typeface="系统字体"/>
              <a:buChar char="-"/>
              <a:defRPr/>
            </a:lvl2pPr>
            <a:lvl3pPr marL="647700" indent="-129540">
              <a:buFont typeface="系统字体"/>
              <a:buChar char="-"/>
              <a:defRPr/>
            </a:lvl3pPr>
            <a:lvl4pPr marL="907415" indent="-129540">
              <a:buFont typeface="系统字体"/>
              <a:buChar char="-"/>
              <a:defRPr/>
            </a:lvl4pPr>
            <a:lvl5pPr marL="1166495" indent="-129540">
              <a:buFont typeface="系统字体"/>
              <a:buChar char="-"/>
              <a:defRPr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5C70-4665-CA41-818C-BE7FD4A6CE10}" type="datetimeFigureOut">
              <a:rPr lang="zh-CN" altLang="en-US"/>
              <a:t>2019/9/2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9FC5-0905-284F-A2F9-4C34AD7CF20D}" type="slidenum">
              <a:rPr/>
              <a:t>‹#›</a:t>
            </a:fld>
            <a:endParaRPr kumimoji="1" lang="zh-CN" altLang="en-US"/>
          </a:p>
        </p:txBody>
      </p:sp>
      <p:sp>
        <p:nvSpPr>
          <p:cNvPr id="7" name="Freeform: Shape 6" descr="e7d195523061f1c0d318120d6aeaf1b6ccceb6ba3da59c0775C5DE19DDDEBC09ED96DBD9900D9848D623ECAD1D4904B78047D0015C22C8BE97228BE8B5BFF08FE7A3AE04126DA07312A96C0F69F9BAB731323F058A96396454E0E295D9E18FFF7156C917B8A09BD70E4085BE2AACFBCE83520853E7A6DAED72675B961115C13E08865752C1B70342">
            <a:extLst>
              <a:ext uri="{FF2B5EF4-FFF2-40B4-BE49-F238E27FC236}">
                <a16:creationId xmlns:a16="http://schemas.microsoft.com/office/drawing/2014/main" id="{4FBDCC7C-75DC-E043-8B6C-8DCBA60FE74A}"/>
              </a:ext>
            </a:extLst>
          </p:cNvPr>
          <p:cNvSpPr>
            <a:spLocks noChangeAspect="1"/>
          </p:cNvSpPr>
          <p:nvPr userDrawn="1"/>
        </p:nvSpPr>
        <p:spPr bwMode="auto">
          <a:xfrm flipH="1">
            <a:off x="0" y="-19958"/>
            <a:ext cx="6549142" cy="660092"/>
          </a:xfrm>
          <a:custGeom>
            <a:avLst/>
            <a:gdLst>
              <a:gd name="connsiteX0" fmla="*/ 6611692 w 7888469"/>
              <a:gd name="connsiteY0" fmla="*/ 3610912 h 3610938"/>
              <a:gd name="connsiteX1" fmla="*/ 7869680 w 7888469"/>
              <a:gd name="connsiteY1" fmla="*/ 600376 h 3610938"/>
              <a:gd name="connsiteX2" fmla="*/ 7888469 w 7888469"/>
              <a:gd name="connsiteY2" fmla="*/ 594729 h 3610938"/>
              <a:gd name="connsiteX3" fmla="*/ 7888469 w 7888469"/>
              <a:gd name="connsiteY3" fmla="*/ 0 h 3610938"/>
              <a:gd name="connsiteX4" fmla="*/ 0 w 7888469"/>
              <a:gd name="connsiteY4" fmla="*/ 0 h 3610938"/>
              <a:gd name="connsiteX5" fmla="*/ 1724325 w 7888469"/>
              <a:gd name="connsiteY5" fmla="*/ 3551878 h 3610938"/>
              <a:gd name="connsiteX6" fmla="*/ 3009805 w 7888469"/>
              <a:gd name="connsiteY6" fmla="*/ 1961306 h 3610938"/>
              <a:gd name="connsiteX7" fmla="*/ 3998478 w 7888469"/>
              <a:gd name="connsiteY7" fmla="*/ 2048381 h 3610938"/>
              <a:gd name="connsiteX8" fmla="*/ 5285993 w 7888469"/>
              <a:gd name="connsiteY8" fmla="*/ 854320 h 3610938"/>
              <a:gd name="connsiteX9" fmla="*/ 6611692 w 7888469"/>
              <a:gd name="connsiteY9" fmla="*/ 3610912 h 361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88469" h="3610938">
                <a:moveTo>
                  <a:pt x="6611692" y="3610912"/>
                </a:moveTo>
                <a:cubicBezTo>
                  <a:pt x="7028645" y="3620948"/>
                  <a:pt x="7506182" y="777773"/>
                  <a:pt x="7869680" y="600376"/>
                </a:cubicBezTo>
                <a:lnTo>
                  <a:pt x="7888469" y="594729"/>
                </a:lnTo>
                <a:lnTo>
                  <a:pt x="7888469" y="0"/>
                </a:lnTo>
                <a:lnTo>
                  <a:pt x="0" y="0"/>
                </a:lnTo>
                <a:cubicBezTo>
                  <a:pt x="795216" y="802272"/>
                  <a:pt x="1222860" y="3225026"/>
                  <a:pt x="1724325" y="3551878"/>
                </a:cubicBezTo>
                <a:cubicBezTo>
                  <a:pt x="2225789" y="3878729"/>
                  <a:pt x="2478303" y="1965242"/>
                  <a:pt x="3009805" y="1961306"/>
                </a:cubicBezTo>
                <a:cubicBezTo>
                  <a:pt x="3399266" y="1977343"/>
                  <a:pt x="3619198" y="2232862"/>
                  <a:pt x="3998478" y="2048381"/>
                </a:cubicBezTo>
                <a:cubicBezTo>
                  <a:pt x="4377757" y="1863900"/>
                  <a:pt x="4850713" y="593882"/>
                  <a:pt x="5285993" y="854320"/>
                </a:cubicBezTo>
                <a:cubicBezTo>
                  <a:pt x="5721783" y="1114759"/>
                  <a:pt x="6208993" y="3614060"/>
                  <a:pt x="6611692" y="3610912"/>
                </a:cubicBezTo>
                <a:close/>
              </a:path>
            </a:pathLst>
          </a:custGeom>
          <a:solidFill>
            <a:schemeClr val="bg1">
              <a:lumMod val="50000"/>
              <a:alpha val="8000"/>
            </a:schemeClr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s-SV" sz="565"/>
          </a:p>
        </p:txBody>
      </p:sp>
      <p:sp>
        <p:nvSpPr>
          <p:cNvPr id="8" name="椭圆 7" descr="e7d195523061f1c0d318120d6aeaf1b6ccceb6ba3da59c0775C5DE19DDDEBC09ED96DBD9900D9848D623ECAD1D4904B78047D0015C22C8BE97228BE8B5BFF08FE7A3AE04126DA07312A96C0F69F9BAB731323F058A96396454E0E295D9E18FFF7156C917B8A09BD70E4085BE2AACFBCE83520853E7A6DAED72675B961115C13E08865752C1B70342">
            <a:extLst>
              <a:ext uri="{FF2B5EF4-FFF2-40B4-BE49-F238E27FC236}">
                <a16:creationId xmlns:a16="http://schemas.microsoft.com/office/drawing/2014/main" id="{8EB8A5CC-0454-A84F-93FA-5E51CCEA2891}"/>
              </a:ext>
            </a:extLst>
          </p:cNvPr>
          <p:cNvSpPr/>
          <p:nvPr userDrawn="1"/>
        </p:nvSpPr>
        <p:spPr>
          <a:xfrm>
            <a:off x="5987864" y="239470"/>
            <a:ext cx="288079" cy="28807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60">
              <a:ea typeface="Noto Serif CJK SC Light" panose="02020300000000000000" charset="-122"/>
            </a:endParaRPr>
          </a:p>
        </p:txBody>
      </p:sp>
      <p:sp>
        <p:nvSpPr>
          <p:cNvPr id="9" name="椭圆 8" descr="e7d195523061f1c0d318120d6aeaf1b6ccceb6ba3da59c0775C5DE19DDDEBC09ED96DBD9900D9848D623ECAD1D4904B78047D0015C22C8BE97228BE8B5BFF08FE7A3AE04126DA07312A96C0F69F9BAB731323F058A96396454E0E295D9E18FFF7156C917B8A09BD70E4085BE2AACFBCE83520853E7A6DAED72675B961115C13E08865752C1B70342">
            <a:extLst>
              <a:ext uri="{FF2B5EF4-FFF2-40B4-BE49-F238E27FC236}">
                <a16:creationId xmlns:a16="http://schemas.microsoft.com/office/drawing/2014/main" id="{0029415B-22B6-7B4C-8628-1ECA756DA93D}"/>
              </a:ext>
            </a:extLst>
          </p:cNvPr>
          <p:cNvSpPr/>
          <p:nvPr userDrawn="1"/>
        </p:nvSpPr>
        <p:spPr>
          <a:xfrm>
            <a:off x="2200562" y="3255957"/>
            <a:ext cx="197720" cy="1977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20"/>
          </a:p>
        </p:txBody>
      </p:sp>
      <p:sp>
        <p:nvSpPr>
          <p:cNvPr id="10" name="标题 3">
            <a:extLst>
              <a:ext uri="{FF2B5EF4-FFF2-40B4-BE49-F238E27FC236}">
                <a16:creationId xmlns:a16="http://schemas.microsoft.com/office/drawing/2014/main" id="{E8F1FEB8-BD77-464C-85AC-0D51D2CC711D}"/>
              </a:ext>
            </a:extLst>
          </p:cNvPr>
          <p:cNvSpPr txBox="1">
            <a:spLocks/>
          </p:cNvSpPr>
          <p:nvPr userDrawn="1"/>
        </p:nvSpPr>
        <p:spPr>
          <a:xfrm>
            <a:off x="475202" y="207028"/>
            <a:ext cx="5961622" cy="751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5181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9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12" name="椭圆 11" descr="e7d195523061f1c0d318120d6aeaf1b6ccceb6ba3da59c0775C5DE19DDDEBC09ED96DBD9900D9848D623ECAD1D4904B78047D0015C22C8BE97228BE8B5BFF08FE7A3AE04126DA07312A96C0F69F9BAB731323F058A96396454E0E295D9E18FFF7156C917B8A09BD70E4085BE2AACFBCE83520853E7A6DAED72675B961115C13E08865752C1B70342">
            <a:extLst>
              <a:ext uri="{FF2B5EF4-FFF2-40B4-BE49-F238E27FC236}">
                <a16:creationId xmlns:a16="http://schemas.microsoft.com/office/drawing/2014/main" id="{9A6C58BF-D184-D34A-9F75-35CFFCFCA7B1}"/>
              </a:ext>
            </a:extLst>
          </p:cNvPr>
          <p:cNvSpPr/>
          <p:nvPr userDrawn="1"/>
        </p:nvSpPr>
        <p:spPr>
          <a:xfrm>
            <a:off x="5987864" y="239470"/>
            <a:ext cx="288079" cy="28807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60">
              <a:ea typeface="Noto Serif CJK SC Light" panose="02020300000000000000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602" y="969432"/>
            <a:ext cx="5961622" cy="1617520"/>
          </a:xfrm>
        </p:spPr>
        <p:txBody>
          <a:bodyPr anchor="b"/>
          <a:lstStyle>
            <a:lvl1pPr>
              <a:defRPr sz="3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1602" y="2602255"/>
            <a:ext cx="5961622" cy="850616"/>
          </a:xfrm>
        </p:spPr>
        <p:txBody>
          <a:bodyPr/>
          <a:lstStyle>
            <a:lvl1pPr marL="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1pPr>
            <a:lvl2pPr marL="259080" indent="0">
              <a:buNone/>
              <a:defRPr sz="1135">
                <a:solidFill>
                  <a:schemeClr val="tx1">
                    <a:tint val="75000"/>
                  </a:schemeClr>
                </a:solidFill>
              </a:defRPr>
            </a:lvl2pPr>
            <a:lvl3pPr marL="518160" indent="0">
              <a:buNone/>
              <a:defRPr sz="1020">
                <a:solidFill>
                  <a:schemeClr val="tx1">
                    <a:tint val="75000"/>
                  </a:schemeClr>
                </a:solidFill>
              </a:defRPr>
            </a:lvl3pPr>
            <a:lvl4pPr marL="777875" indent="0">
              <a:buNone/>
              <a:defRPr sz="905">
                <a:solidFill>
                  <a:schemeClr val="tx1">
                    <a:tint val="75000"/>
                  </a:schemeClr>
                </a:solidFill>
              </a:defRPr>
            </a:lvl4pPr>
            <a:lvl5pPr marL="1036955" indent="0">
              <a:buNone/>
              <a:defRPr sz="905">
                <a:solidFill>
                  <a:schemeClr val="tx1">
                    <a:tint val="75000"/>
                  </a:schemeClr>
                </a:solidFill>
              </a:defRPr>
            </a:lvl5pPr>
            <a:lvl6pPr marL="1296035" indent="0">
              <a:buNone/>
              <a:defRPr sz="905">
                <a:solidFill>
                  <a:schemeClr val="tx1">
                    <a:tint val="75000"/>
                  </a:schemeClr>
                </a:solidFill>
              </a:defRPr>
            </a:lvl6pPr>
            <a:lvl7pPr marL="1555115" indent="0">
              <a:buNone/>
              <a:defRPr sz="905">
                <a:solidFill>
                  <a:schemeClr val="tx1">
                    <a:tint val="75000"/>
                  </a:schemeClr>
                </a:solidFill>
              </a:defRPr>
            </a:lvl7pPr>
            <a:lvl8pPr marL="1814195" indent="0">
              <a:buNone/>
              <a:defRPr sz="905">
                <a:solidFill>
                  <a:schemeClr val="tx1">
                    <a:tint val="75000"/>
                  </a:schemeClr>
                </a:solidFill>
              </a:defRPr>
            </a:lvl8pPr>
            <a:lvl9pPr marL="2073910" indent="0">
              <a:buNone/>
              <a:defRPr sz="9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5C70-4665-CA41-818C-BE7FD4A6CE10}" type="datetimeFigureOut">
              <a:rPr lang="zh-CN" altLang="en-US"/>
              <a:t>2019/9/2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9FC5-0905-284F-A2F9-4C34AD7CF20D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5202" y="1035141"/>
            <a:ext cx="2937611" cy="2467236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99213" y="1035141"/>
            <a:ext cx="2937611" cy="2467236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5C70-4665-CA41-818C-BE7FD4A6CE10}" type="datetimeFigureOut">
              <a:rPr lang="zh-CN" altLang="en-US"/>
              <a:t>2019/9/2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9FC5-0905-284F-A2F9-4C34AD7CF20D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102" y="207028"/>
            <a:ext cx="5961622" cy="75160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6102" y="953230"/>
            <a:ext cx="2924111" cy="467163"/>
          </a:xfrm>
        </p:spPr>
        <p:txBody>
          <a:bodyPr anchor="b"/>
          <a:lstStyle>
            <a:lvl1pPr marL="0" indent="0">
              <a:buNone/>
              <a:defRPr sz="1360" b="1"/>
            </a:lvl1pPr>
            <a:lvl2pPr marL="259080" indent="0">
              <a:buNone/>
              <a:defRPr sz="1135" b="1"/>
            </a:lvl2pPr>
            <a:lvl3pPr marL="518160" indent="0">
              <a:buNone/>
              <a:defRPr sz="1020" b="1"/>
            </a:lvl3pPr>
            <a:lvl4pPr marL="777875" indent="0">
              <a:buNone/>
              <a:defRPr sz="905" b="1"/>
            </a:lvl4pPr>
            <a:lvl5pPr marL="1036955" indent="0">
              <a:buNone/>
              <a:defRPr sz="905" b="1"/>
            </a:lvl5pPr>
            <a:lvl6pPr marL="1296035" indent="0">
              <a:buNone/>
              <a:defRPr sz="905" b="1"/>
            </a:lvl6pPr>
            <a:lvl7pPr marL="1555115" indent="0">
              <a:buNone/>
              <a:defRPr sz="905" b="1"/>
            </a:lvl7pPr>
            <a:lvl8pPr marL="1814195" indent="0">
              <a:buNone/>
              <a:defRPr sz="905" b="1"/>
            </a:lvl8pPr>
            <a:lvl9pPr marL="2073910" indent="0">
              <a:buNone/>
              <a:defRPr sz="905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102" y="1420394"/>
            <a:ext cx="2924111" cy="2089185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499213" y="953230"/>
            <a:ext cx="2938511" cy="467163"/>
          </a:xfrm>
        </p:spPr>
        <p:txBody>
          <a:bodyPr anchor="b"/>
          <a:lstStyle>
            <a:lvl1pPr marL="0" indent="0">
              <a:buNone/>
              <a:defRPr sz="1360" b="1"/>
            </a:lvl1pPr>
            <a:lvl2pPr marL="259080" indent="0">
              <a:buNone/>
              <a:defRPr sz="1135" b="1"/>
            </a:lvl2pPr>
            <a:lvl3pPr marL="518160" indent="0">
              <a:buNone/>
              <a:defRPr sz="1020" b="1"/>
            </a:lvl3pPr>
            <a:lvl4pPr marL="777875" indent="0">
              <a:buNone/>
              <a:defRPr sz="905" b="1"/>
            </a:lvl4pPr>
            <a:lvl5pPr marL="1036955" indent="0">
              <a:buNone/>
              <a:defRPr sz="905" b="1"/>
            </a:lvl5pPr>
            <a:lvl6pPr marL="1296035" indent="0">
              <a:buNone/>
              <a:defRPr sz="905" b="1"/>
            </a:lvl6pPr>
            <a:lvl7pPr marL="1555115" indent="0">
              <a:buNone/>
              <a:defRPr sz="905" b="1"/>
            </a:lvl7pPr>
            <a:lvl8pPr marL="1814195" indent="0">
              <a:buNone/>
              <a:defRPr sz="905" b="1"/>
            </a:lvl8pPr>
            <a:lvl9pPr marL="2073910" indent="0">
              <a:buNone/>
              <a:defRPr sz="905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3499213" y="1420394"/>
            <a:ext cx="2938511" cy="2089185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5C70-4665-CA41-818C-BE7FD4A6CE10}" type="datetimeFigureOut">
              <a:rPr lang="zh-CN" altLang="en-US"/>
              <a:t>2019/9/2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9FC5-0905-284F-A2F9-4C34AD7CF20D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5C70-4665-CA41-818C-BE7FD4A6CE10}" type="datetimeFigureOut">
              <a:rPr lang="zh-CN" altLang="en-US"/>
              <a:t>2019/9/2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9FC5-0905-284F-A2F9-4C34AD7CF20D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5C70-4665-CA41-818C-BE7FD4A6CE10}" type="datetimeFigureOut">
              <a:rPr lang="zh-CN" altLang="en-US"/>
              <a:t>2019/9/2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9FC5-0905-284F-A2F9-4C34AD7CF20D}" type="slidenum">
              <a:rPr/>
              <a:t>‹#›</a:t>
            </a:fld>
            <a:endParaRPr kumimoji="1" lang="zh-CN" altLang="en-US"/>
          </a:p>
        </p:txBody>
      </p:sp>
      <p:sp>
        <p:nvSpPr>
          <p:cNvPr id="5" name="Freeform: Shape 6" descr="e7d195523061f1c0d318120d6aeaf1b6ccceb6ba3da59c0775C5DE19DDDEBC09ED96DBD9900D9848D623ECAD1D4904B78047D0015C22C8BE97228BE8B5BFF08FE7A3AE04126DA07312A96C0F69F9BAB731323F058A96396454E0E295D9E18FFF7156C917B8A09BD70E4085BE2AACFBCE83520853E7A6DAED72675B961115C13E08865752C1B70342">
            <a:extLst>
              <a:ext uri="{FF2B5EF4-FFF2-40B4-BE49-F238E27FC236}">
                <a16:creationId xmlns:a16="http://schemas.microsoft.com/office/drawing/2014/main" id="{4141B1E9-7111-3E48-8652-15B7DA19B575}"/>
              </a:ext>
            </a:extLst>
          </p:cNvPr>
          <p:cNvSpPr>
            <a:spLocks noChangeAspect="1"/>
          </p:cNvSpPr>
          <p:nvPr userDrawn="1"/>
        </p:nvSpPr>
        <p:spPr bwMode="auto">
          <a:xfrm flipH="1">
            <a:off x="0" y="-9670"/>
            <a:ext cx="6549142" cy="660092"/>
          </a:xfrm>
          <a:custGeom>
            <a:avLst/>
            <a:gdLst>
              <a:gd name="connsiteX0" fmla="*/ 6611692 w 7888469"/>
              <a:gd name="connsiteY0" fmla="*/ 3610912 h 3610938"/>
              <a:gd name="connsiteX1" fmla="*/ 7869680 w 7888469"/>
              <a:gd name="connsiteY1" fmla="*/ 600376 h 3610938"/>
              <a:gd name="connsiteX2" fmla="*/ 7888469 w 7888469"/>
              <a:gd name="connsiteY2" fmla="*/ 594729 h 3610938"/>
              <a:gd name="connsiteX3" fmla="*/ 7888469 w 7888469"/>
              <a:gd name="connsiteY3" fmla="*/ 0 h 3610938"/>
              <a:gd name="connsiteX4" fmla="*/ 0 w 7888469"/>
              <a:gd name="connsiteY4" fmla="*/ 0 h 3610938"/>
              <a:gd name="connsiteX5" fmla="*/ 1724325 w 7888469"/>
              <a:gd name="connsiteY5" fmla="*/ 3551878 h 3610938"/>
              <a:gd name="connsiteX6" fmla="*/ 3009805 w 7888469"/>
              <a:gd name="connsiteY6" fmla="*/ 1961306 h 3610938"/>
              <a:gd name="connsiteX7" fmla="*/ 3998478 w 7888469"/>
              <a:gd name="connsiteY7" fmla="*/ 2048381 h 3610938"/>
              <a:gd name="connsiteX8" fmla="*/ 5285993 w 7888469"/>
              <a:gd name="connsiteY8" fmla="*/ 854320 h 3610938"/>
              <a:gd name="connsiteX9" fmla="*/ 6611692 w 7888469"/>
              <a:gd name="connsiteY9" fmla="*/ 3610912 h 361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88469" h="3610938">
                <a:moveTo>
                  <a:pt x="6611692" y="3610912"/>
                </a:moveTo>
                <a:cubicBezTo>
                  <a:pt x="7028645" y="3620948"/>
                  <a:pt x="7506182" y="777773"/>
                  <a:pt x="7869680" y="600376"/>
                </a:cubicBezTo>
                <a:lnTo>
                  <a:pt x="7888469" y="594729"/>
                </a:lnTo>
                <a:lnTo>
                  <a:pt x="7888469" y="0"/>
                </a:lnTo>
                <a:lnTo>
                  <a:pt x="0" y="0"/>
                </a:lnTo>
                <a:cubicBezTo>
                  <a:pt x="795216" y="802272"/>
                  <a:pt x="1222860" y="3225026"/>
                  <a:pt x="1724325" y="3551878"/>
                </a:cubicBezTo>
                <a:cubicBezTo>
                  <a:pt x="2225789" y="3878729"/>
                  <a:pt x="2478303" y="1965242"/>
                  <a:pt x="3009805" y="1961306"/>
                </a:cubicBezTo>
                <a:cubicBezTo>
                  <a:pt x="3399266" y="1977343"/>
                  <a:pt x="3619198" y="2232862"/>
                  <a:pt x="3998478" y="2048381"/>
                </a:cubicBezTo>
                <a:cubicBezTo>
                  <a:pt x="4377757" y="1863900"/>
                  <a:pt x="4850713" y="593882"/>
                  <a:pt x="5285993" y="854320"/>
                </a:cubicBezTo>
                <a:cubicBezTo>
                  <a:pt x="5721783" y="1114759"/>
                  <a:pt x="6208993" y="3614060"/>
                  <a:pt x="6611692" y="3610912"/>
                </a:cubicBezTo>
                <a:close/>
              </a:path>
            </a:pathLst>
          </a:custGeom>
          <a:solidFill>
            <a:schemeClr val="bg1">
              <a:lumMod val="50000"/>
              <a:alpha val="8000"/>
            </a:schemeClr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s-SV" sz="565"/>
          </a:p>
        </p:txBody>
      </p:sp>
      <p:sp>
        <p:nvSpPr>
          <p:cNvPr id="6" name="椭圆 5" descr="e7d195523061f1c0d318120d6aeaf1b6ccceb6ba3da59c0775C5DE19DDDEBC09ED96DBD9900D9848D623ECAD1D4904B78047D0015C22C8BE97228BE8B5BFF08FE7A3AE04126DA07312A96C0F69F9BAB731323F058A96396454E0E295D9E18FFF7156C917B8A09BD70E4085BE2AACFBCE83520853E7A6DAED72675B961115C13E08865752C1B70342">
            <a:extLst>
              <a:ext uri="{FF2B5EF4-FFF2-40B4-BE49-F238E27FC236}">
                <a16:creationId xmlns:a16="http://schemas.microsoft.com/office/drawing/2014/main" id="{BC1490C8-98FF-2042-82F8-3CAD5FB0BCD5}"/>
              </a:ext>
            </a:extLst>
          </p:cNvPr>
          <p:cNvSpPr/>
          <p:nvPr userDrawn="1"/>
        </p:nvSpPr>
        <p:spPr>
          <a:xfrm>
            <a:off x="5987864" y="239470"/>
            <a:ext cx="288079" cy="28807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60">
              <a:ea typeface="Noto Serif CJK SC Light" panose="02020300000000000000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102" y="259235"/>
            <a:ext cx="2229308" cy="907324"/>
          </a:xfrm>
        </p:spPr>
        <p:txBody>
          <a:bodyPr anchor="b"/>
          <a:lstStyle>
            <a:lvl1pPr>
              <a:defRPr sz="1815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38511" y="559876"/>
            <a:ext cx="3499213" cy="2763377"/>
          </a:xfrm>
        </p:spPr>
        <p:txBody>
          <a:bodyPr/>
          <a:lstStyle>
            <a:lvl1pPr>
              <a:defRPr sz="1815"/>
            </a:lvl1pPr>
            <a:lvl2pPr>
              <a:defRPr sz="1585"/>
            </a:lvl2pPr>
            <a:lvl3pPr>
              <a:defRPr sz="1360"/>
            </a:lvl3pPr>
            <a:lvl4pPr>
              <a:defRPr sz="1135"/>
            </a:lvl4pPr>
            <a:lvl5pPr>
              <a:defRPr sz="1135"/>
            </a:lvl5pPr>
            <a:lvl6pPr>
              <a:defRPr sz="1135"/>
            </a:lvl6pPr>
            <a:lvl7pPr>
              <a:defRPr sz="1135"/>
            </a:lvl7pPr>
            <a:lvl8pPr>
              <a:defRPr sz="1135"/>
            </a:lvl8pPr>
            <a:lvl9pPr>
              <a:defRPr sz="1135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6102" y="1166559"/>
            <a:ext cx="2229308" cy="2161195"/>
          </a:xfrm>
        </p:spPr>
        <p:txBody>
          <a:bodyPr/>
          <a:lstStyle>
            <a:lvl1pPr marL="0" indent="0">
              <a:buNone/>
              <a:defRPr sz="905"/>
            </a:lvl1pPr>
            <a:lvl2pPr marL="259080" indent="0">
              <a:buNone/>
              <a:defRPr sz="795"/>
            </a:lvl2pPr>
            <a:lvl3pPr marL="518160" indent="0">
              <a:buNone/>
              <a:defRPr sz="680"/>
            </a:lvl3pPr>
            <a:lvl4pPr marL="777875" indent="0">
              <a:buNone/>
              <a:defRPr sz="565"/>
            </a:lvl4pPr>
            <a:lvl5pPr marL="1036955" indent="0">
              <a:buNone/>
              <a:defRPr sz="565"/>
            </a:lvl5pPr>
            <a:lvl6pPr marL="1296035" indent="0">
              <a:buNone/>
              <a:defRPr sz="565"/>
            </a:lvl6pPr>
            <a:lvl7pPr marL="1555115" indent="0">
              <a:buNone/>
              <a:defRPr sz="565"/>
            </a:lvl7pPr>
            <a:lvl8pPr marL="1814195" indent="0">
              <a:buNone/>
              <a:defRPr sz="565"/>
            </a:lvl8pPr>
            <a:lvl9pPr marL="2073910" indent="0">
              <a:buNone/>
              <a:defRPr sz="565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5C70-4665-CA41-818C-BE7FD4A6CE10}" type="datetimeFigureOut">
              <a:rPr lang="zh-CN" altLang="en-US"/>
              <a:t>2019/9/2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9FC5-0905-284F-A2F9-4C34AD7CF20D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6102" y="259235"/>
            <a:ext cx="2229308" cy="907324"/>
          </a:xfrm>
        </p:spPr>
        <p:txBody>
          <a:bodyPr anchor="b"/>
          <a:lstStyle>
            <a:lvl1pPr>
              <a:defRPr sz="1815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938511" y="559876"/>
            <a:ext cx="3499213" cy="2763377"/>
          </a:xfrm>
        </p:spPr>
        <p:txBody>
          <a:bodyPr/>
          <a:lstStyle>
            <a:lvl1pPr marL="0" indent="0">
              <a:buNone/>
              <a:defRPr sz="1815"/>
            </a:lvl1pPr>
            <a:lvl2pPr marL="259080" indent="0">
              <a:buNone/>
              <a:defRPr sz="1585"/>
            </a:lvl2pPr>
            <a:lvl3pPr marL="518160" indent="0">
              <a:buNone/>
              <a:defRPr sz="1360"/>
            </a:lvl3pPr>
            <a:lvl4pPr marL="777875" indent="0">
              <a:buNone/>
              <a:defRPr sz="1135"/>
            </a:lvl4pPr>
            <a:lvl5pPr marL="1036955" indent="0">
              <a:buNone/>
              <a:defRPr sz="1135"/>
            </a:lvl5pPr>
            <a:lvl6pPr marL="1296035" indent="0">
              <a:buNone/>
              <a:defRPr sz="1135"/>
            </a:lvl6pPr>
            <a:lvl7pPr marL="1555115" indent="0">
              <a:buNone/>
              <a:defRPr sz="1135"/>
            </a:lvl7pPr>
            <a:lvl8pPr marL="1814195" indent="0">
              <a:buNone/>
              <a:defRPr sz="1135"/>
            </a:lvl8pPr>
            <a:lvl9pPr marL="2073910" indent="0">
              <a:buNone/>
              <a:defRPr sz="1135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6102" y="1166559"/>
            <a:ext cx="2229308" cy="2161195"/>
          </a:xfrm>
        </p:spPr>
        <p:txBody>
          <a:bodyPr/>
          <a:lstStyle>
            <a:lvl1pPr marL="0" indent="0">
              <a:buNone/>
              <a:defRPr sz="905"/>
            </a:lvl1pPr>
            <a:lvl2pPr marL="259080" indent="0">
              <a:buNone/>
              <a:defRPr sz="795"/>
            </a:lvl2pPr>
            <a:lvl3pPr marL="518160" indent="0">
              <a:buNone/>
              <a:defRPr sz="680"/>
            </a:lvl3pPr>
            <a:lvl4pPr marL="777875" indent="0">
              <a:buNone/>
              <a:defRPr sz="565"/>
            </a:lvl4pPr>
            <a:lvl5pPr marL="1036955" indent="0">
              <a:buNone/>
              <a:defRPr sz="565"/>
            </a:lvl5pPr>
            <a:lvl6pPr marL="1296035" indent="0">
              <a:buNone/>
              <a:defRPr sz="565"/>
            </a:lvl6pPr>
            <a:lvl7pPr marL="1555115" indent="0">
              <a:buNone/>
              <a:defRPr sz="565"/>
            </a:lvl7pPr>
            <a:lvl8pPr marL="1814195" indent="0">
              <a:buNone/>
              <a:defRPr sz="565"/>
            </a:lvl8pPr>
            <a:lvl9pPr marL="2073910" indent="0">
              <a:buNone/>
              <a:defRPr sz="565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5C70-4665-CA41-818C-BE7FD4A6CE10}" type="datetimeFigureOut">
              <a:rPr lang="zh-CN" altLang="en-US"/>
              <a:t>2019/9/2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A9FC5-0905-284F-A2F9-4C34AD7CF20D}" type="slidenum">
              <a:rPr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5202" y="207028"/>
            <a:ext cx="5961622" cy="751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5202" y="1035141"/>
            <a:ext cx="5961622" cy="2467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5202" y="3604091"/>
            <a:ext cx="1555206" cy="2070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15C70-4665-CA41-818C-BE7FD4A6CE10}" type="datetimeFigureOut">
              <a:rPr lang="zh-CN" altLang="en-US"/>
              <a:t>2019/9/2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89609" y="3604091"/>
            <a:ext cx="2332809" cy="2070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4881618" y="3604091"/>
            <a:ext cx="1555206" cy="2070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A9FC5-0905-284F-A2F9-4C34AD7CF20D}" type="slidenum">
              <a:r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518160" rtl="0" eaLnBrk="1" latinLnBrk="0" hangingPunct="1">
        <a:lnSpc>
          <a:spcPct val="90000"/>
        </a:lnSpc>
        <a:spcBef>
          <a:spcPct val="0"/>
        </a:spcBef>
        <a:buNone/>
        <a:defRPr sz="24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9540" indent="-129540" algn="l" defTabSz="518160" rtl="0" eaLnBrk="1" latinLnBrk="0" hangingPunct="1">
        <a:lnSpc>
          <a:spcPct val="90000"/>
        </a:lnSpc>
        <a:spcBef>
          <a:spcPts val="565"/>
        </a:spcBef>
        <a:buFont typeface="Arial" panose="020B0604020202020204" pitchFamily="34" charset="0"/>
        <a:buChar char="•"/>
        <a:defRPr sz="1585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indent="-129540" algn="l" defTabSz="518160" rtl="0" eaLnBrk="1" latinLnBrk="0" hangingPunct="1">
        <a:lnSpc>
          <a:spcPct val="90000"/>
        </a:lnSpc>
        <a:spcBef>
          <a:spcPct val="57000"/>
        </a:spcBef>
        <a:buFont typeface="Arial" panose="020B0604020202020204" pitchFamily="34" charset="0"/>
        <a:buChar char="•"/>
        <a:defRPr sz="1360" kern="1200">
          <a:solidFill>
            <a:schemeClr val="tx1"/>
          </a:solidFill>
          <a:latin typeface="+mn-lt"/>
          <a:ea typeface="+mn-ea"/>
          <a:cs typeface="+mn-cs"/>
        </a:defRPr>
      </a:lvl2pPr>
      <a:lvl3pPr marL="647700" indent="-129540" algn="l" defTabSz="518160" rtl="0" eaLnBrk="1" latinLnBrk="0" hangingPunct="1">
        <a:lnSpc>
          <a:spcPct val="90000"/>
        </a:lnSpc>
        <a:spcBef>
          <a:spcPct val="57000"/>
        </a:spcBef>
        <a:buFont typeface="Arial" panose="020B0604020202020204" pitchFamily="34" charset="0"/>
        <a:buChar char="•"/>
        <a:defRPr sz="1135" kern="1200">
          <a:solidFill>
            <a:schemeClr val="tx1"/>
          </a:solidFill>
          <a:latin typeface="+mn-lt"/>
          <a:ea typeface="+mn-ea"/>
          <a:cs typeface="+mn-cs"/>
        </a:defRPr>
      </a:lvl3pPr>
      <a:lvl4pPr marL="907415" indent="-129540" algn="l" defTabSz="518160" rtl="0" eaLnBrk="1" latinLnBrk="0" hangingPunct="1">
        <a:lnSpc>
          <a:spcPct val="90000"/>
        </a:lnSpc>
        <a:spcBef>
          <a:spcPct val="57000"/>
        </a:spcBef>
        <a:buFont typeface="Arial" panose="020B0604020202020204" pitchFamily="34" charset="0"/>
        <a:buChar char="•"/>
        <a:defRPr sz="1020" kern="1200">
          <a:solidFill>
            <a:schemeClr val="tx1"/>
          </a:solidFill>
          <a:latin typeface="+mn-lt"/>
          <a:ea typeface="+mn-ea"/>
          <a:cs typeface="+mn-cs"/>
        </a:defRPr>
      </a:lvl4pPr>
      <a:lvl5pPr marL="1166495" indent="-129540" algn="l" defTabSz="518160" rtl="0" eaLnBrk="1" latinLnBrk="0" hangingPunct="1">
        <a:lnSpc>
          <a:spcPct val="90000"/>
        </a:lnSpc>
        <a:spcBef>
          <a:spcPct val="57000"/>
        </a:spcBef>
        <a:buFont typeface="Arial" panose="020B0604020202020204" pitchFamily="34" charset="0"/>
        <a:buChar char="•"/>
        <a:defRPr sz="1020" kern="1200">
          <a:solidFill>
            <a:schemeClr val="tx1"/>
          </a:solidFill>
          <a:latin typeface="+mn-lt"/>
          <a:ea typeface="+mn-ea"/>
          <a:cs typeface="+mn-cs"/>
        </a:defRPr>
      </a:lvl5pPr>
      <a:lvl6pPr marL="1425575" indent="-129540" algn="l" defTabSz="518160" rtl="0" eaLnBrk="1" latinLnBrk="0" hangingPunct="1">
        <a:lnSpc>
          <a:spcPct val="90000"/>
        </a:lnSpc>
        <a:spcBef>
          <a:spcPct val="57000"/>
        </a:spcBef>
        <a:buFont typeface="Arial" panose="020B0604020202020204" pitchFamily="34" charset="0"/>
        <a:buChar char="•"/>
        <a:defRPr sz="1020" kern="1200">
          <a:solidFill>
            <a:schemeClr val="tx1"/>
          </a:solidFill>
          <a:latin typeface="+mn-lt"/>
          <a:ea typeface="+mn-ea"/>
          <a:cs typeface="+mn-cs"/>
        </a:defRPr>
      </a:lvl6pPr>
      <a:lvl7pPr marL="1684655" indent="-129540" algn="l" defTabSz="518160" rtl="0" eaLnBrk="1" latinLnBrk="0" hangingPunct="1">
        <a:lnSpc>
          <a:spcPct val="90000"/>
        </a:lnSpc>
        <a:spcBef>
          <a:spcPct val="57000"/>
        </a:spcBef>
        <a:buFont typeface="Arial" panose="020B0604020202020204" pitchFamily="34" charset="0"/>
        <a:buChar char="•"/>
        <a:defRPr sz="1020" kern="1200">
          <a:solidFill>
            <a:schemeClr val="tx1"/>
          </a:solidFill>
          <a:latin typeface="+mn-lt"/>
          <a:ea typeface="+mn-ea"/>
          <a:cs typeface="+mn-cs"/>
        </a:defRPr>
      </a:lvl7pPr>
      <a:lvl8pPr marL="1943735" indent="-129540" algn="l" defTabSz="518160" rtl="0" eaLnBrk="1" latinLnBrk="0" hangingPunct="1">
        <a:lnSpc>
          <a:spcPct val="90000"/>
        </a:lnSpc>
        <a:spcBef>
          <a:spcPct val="57000"/>
        </a:spcBef>
        <a:buFont typeface="Arial" panose="020B0604020202020204" pitchFamily="34" charset="0"/>
        <a:buChar char="•"/>
        <a:defRPr sz="1020" kern="1200">
          <a:solidFill>
            <a:schemeClr val="tx1"/>
          </a:solidFill>
          <a:latin typeface="+mn-lt"/>
          <a:ea typeface="+mn-ea"/>
          <a:cs typeface="+mn-cs"/>
        </a:defRPr>
      </a:lvl8pPr>
      <a:lvl9pPr marL="2203450" indent="-129540" algn="l" defTabSz="518160" rtl="0" eaLnBrk="1" latinLnBrk="0" hangingPunct="1">
        <a:lnSpc>
          <a:spcPct val="90000"/>
        </a:lnSpc>
        <a:spcBef>
          <a:spcPct val="57000"/>
        </a:spcBef>
        <a:buFont typeface="Arial" panose="020B0604020202020204" pitchFamily="34" charset="0"/>
        <a:buChar char="•"/>
        <a:defRPr sz="10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8160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1pPr>
      <a:lvl2pPr marL="259080" algn="l" defTabSz="518160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2pPr>
      <a:lvl3pPr marL="518160" algn="l" defTabSz="518160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3pPr>
      <a:lvl4pPr marL="777875" algn="l" defTabSz="518160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4pPr>
      <a:lvl5pPr marL="1036955" algn="l" defTabSz="518160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5pPr>
      <a:lvl6pPr marL="1296035" algn="l" defTabSz="518160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6pPr>
      <a:lvl7pPr marL="1555115" algn="l" defTabSz="518160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7pPr>
      <a:lvl8pPr marL="1814195" algn="l" defTabSz="518160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8pPr>
      <a:lvl9pPr marL="2073910" algn="l" defTabSz="518160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6" descr="e7d195523061f1c0d318120d6aeaf1b6ccceb6ba3da59c0775C5DE19DDDEBC09ED96DBD9900D9848D623ECAD1D4904B78047D0015C22C8BE97228BE8B5BFF08FE7A3AE04126DA07312A96C0F69F9BAB731323F058A96396454E0E295D9E18FFF7156C917B8A09BD70E4085BE2AACFBCE83520853E7A6DAED72675B961115C13E08865752C1B70342"/>
          <p:cNvSpPr>
            <a:spLocks noChangeAspect="1"/>
          </p:cNvSpPr>
          <p:nvPr/>
        </p:nvSpPr>
        <p:spPr bwMode="auto">
          <a:xfrm flipH="1">
            <a:off x="0" y="-9902"/>
            <a:ext cx="6549414" cy="559437"/>
          </a:xfrm>
          <a:custGeom>
            <a:avLst/>
            <a:gdLst>
              <a:gd name="connsiteX0" fmla="*/ 6611692 w 7888469"/>
              <a:gd name="connsiteY0" fmla="*/ 3610912 h 3610938"/>
              <a:gd name="connsiteX1" fmla="*/ 7869680 w 7888469"/>
              <a:gd name="connsiteY1" fmla="*/ 600376 h 3610938"/>
              <a:gd name="connsiteX2" fmla="*/ 7888469 w 7888469"/>
              <a:gd name="connsiteY2" fmla="*/ 594729 h 3610938"/>
              <a:gd name="connsiteX3" fmla="*/ 7888469 w 7888469"/>
              <a:gd name="connsiteY3" fmla="*/ 0 h 3610938"/>
              <a:gd name="connsiteX4" fmla="*/ 0 w 7888469"/>
              <a:gd name="connsiteY4" fmla="*/ 0 h 3610938"/>
              <a:gd name="connsiteX5" fmla="*/ 1724325 w 7888469"/>
              <a:gd name="connsiteY5" fmla="*/ 3551878 h 3610938"/>
              <a:gd name="connsiteX6" fmla="*/ 3009805 w 7888469"/>
              <a:gd name="connsiteY6" fmla="*/ 1961306 h 3610938"/>
              <a:gd name="connsiteX7" fmla="*/ 3998478 w 7888469"/>
              <a:gd name="connsiteY7" fmla="*/ 2048381 h 3610938"/>
              <a:gd name="connsiteX8" fmla="*/ 5285993 w 7888469"/>
              <a:gd name="connsiteY8" fmla="*/ 854320 h 3610938"/>
              <a:gd name="connsiteX9" fmla="*/ 6611692 w 7888469"/>
              <a:gd name="connsiteY9" fmla="*/ 3610912 h 361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88469" h="3610938">
                <a:moveTo>
                  <a:pt x="6611692" y="3610912"/>
                </a:moveTo>
                <a:cubicBezTo>
                  <a:pt x="7028645" y="3620948"/>
                  <a:pt x="7506182" y="777773"/>
                  <a:pt x="7869680" y="600376"/>
                </a:cubicBezTo>
                <a:lnTo>
                  <a:pt x="7888469" y="594729"/>
                </a:lnTo>
                <a:lnTo>
                  <a:pt x="7888469" y="0"/>
                </a:lnTo>
                <a:lnTo>
                  <a:pt x="0" y="0"/>
                </a:lnTo>
                <a:cubicBezTo>
                  <a:pt x="795216" y="802272"/>
                  <a:pt x="1222860" y="3225026"/>
                  <a:pt x="1724325" y="3551878"/>
                </a:cubicBezTo>
                <a:cubicBezTo>
                  <a:pt x="2225789" y="3878729"/>
                  <a:pt x="2478303" y="1965242"/>
                  <a:pt x="3009805" y="1961306"/>
                </a:cubicBezTo>
                <a:cubicBezTo>
                  <a:pt x="3399266" y="1977343"/>
                  <a:pt x="3619198" y="2232862"/>
                  <a:pt x="3998478" y="2048381"/>
                </a:cubicBezTo>
                <a:cubicBezTo>
                  <a:pt x="4377757" y="1863900"/>
                  <a:pt x="4850713" y="593882"/>
                  <a:pt x="5285993" y="854320"/>
                </a:cubicBezTo>
                <a:cubicBezTo>
                  <a:pt x="5721783" y="1114759"/>
                  <a:pt x="6208993" y="3614060"/>
                  <a:pt x="6611692" y="3610912"/>
                </a:cubicBezTo>
                <a:close/>
              </a:path>
            </a:pathLst>
          </a:custGeom>
          <a:solidFill>
            <a:schemeClr val="bg1">
              <a:lumMod val="50000"/>
              <a:alpha val="8000"/>
            </a:schemeClr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s-SV" sz="565"/>
          </a:p>
        </p:txBody>
      </p:sp>
      <p:sp>
        <p:nvSpPr>
          <p:cNvPr id="2" name="Freeform: Shape 6" descr="e7d195523061f1c0d318120d6aeaf1b6ccceb6ba3da59c0775C5DE19DDDEBC09ED96DBD9900D9848D623ECAD1D4904B78047D0015C22C8BE97228BE8B5BFF08FE7A3AE04126DA07312A96C0F69F9BAB731323F058A96396454E0E295D9E18FFF7156C917B8A09BD70E4085BE2AACFBCE83520853E7A6DAED72675B961115C13E08865752C1B70342"/>
          <p:cNvSpPr>
            <a:spLocks noChangeAspect="1"/>
          </p:cNvSpPr>
          <p:nvPr/>
        </p:nvSpPr>
        <p:spPr bwMode="auto">
          <a:xfrm rot="10800000" flipH="1">
            <a:off x="362882" y="3228179"/>
            <a:ext cx="6549142" cy="660092"/>
          </a:xfrm>
          <a:custGeom>
            <a:avLst/>
            <a:gdLst>
              <a:gd name="connsiteX0" fmla="*/ 6611692 w 7888469"/>
              <a:gd name="connsiteY0" fmla="*/ 3610912 h 3610938"/>
              <a:gd name="connsiteX1" fmla="*/ 7869680 w 7888469"/>
              <a:gd name="connsiteY1" fmla="*/ 600376 h 3610938"/>
              <a:gd name="connsiteX2" fmla="*/ 7888469 w 7888469"/>
              <a:gd name="connsiteY2" fmla="*/ 594729 h 3610938"/>
              <a:gd name="connsiteX3" fmla="*/ 7888469 w 7888469"/>
              <a:gd name="connsiteY3" fmla="*/ 0 h 3610938"/>
              <a:gd name="connsiteX4" fmla="*/ 0 w 7888469"/>
              <a:gd name="connsiteY4" fmla="*/ 0 h 3610938"/>
              <a:gd name="connsiteX5" fmla="*/ 1724325 w 7888469"/>
              <a:gd name="connsiteY5" fmla="*/ 3551878 h 3610938"/>
              <a:gd name="connsiteX6" fmla="*/ 3009805 w 7888469"/>
              <a:gd name="connsiteY6" fmla="*/ 1961306 h 3610938"/>
              <a:gd name="connsiteX7" fmla="*/ 3998478 w 7888469"/>
              <a:gd name="connsiteY7" fmla="*/ 2048381 h 3610938"/>
              <a:gd name="connsiteX8" fmla="*/ 5285993 w 7888469"/>
              <a:gd name="connsiteY8" fmla="*/ 854320 h 3610938"/>
              <a:gd name="connsiteX9" fmla="*/ 6611692 w 7888469"/>
              <a:gd name="connsiteY9" fmla="*/ 3610912 h 361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88469" h="3610938">
                <a:moveTo>
                  <a:pt x="6611692" y="3610912"/>
                </a:moveTo>
                <a:cubicBezTo>
                  <a:pt x="7028645" y="3620948"/>
                  <a:pt x="7506182" y="777773"/>
                  <a:pt x="7869680" y="600376"/>
                </a:cubicBezTo>
                <a:lnTo>
                  <a:pt x="7888469" y="594729"/>
                </a:lnTo>
                <a:lnTo>
                  <a:pt x="7888469" y="0"/>
                </a:lnTo>
                <a:lnTo>
                  <a:pt x="0" y="0"/>
                </a:lnTo>
                <a:cubicBezTo>
                  <a:pt x="795216" y="802272"/>
                  <a:pt x="1222860" y="3225026"/>
                  <a:pt x="1724325" y="3551878"/>
                </a:cubicBezTo>
                <a:cubicBezTo>
                  <a:pt x="2225789" y="3878729"/>
                  <a:pt x="2478303" y="1965242"/>
                  <a:pt x="3009805" y="1961306"/>
                </a:cubicBezTo>
                <a:cubicBezTo>
                  <a:pt x="3399266" y="1977343"/>
                  <a:pt x="3619198" y="2232862"/>
                  <a:pt x="3998478" y="2048381"/>
                </a:cubicBezTo>
                <a:cubicBezTo>
                  <a:pt x="4377757" y="1863900"/>
                  <a:pt x="4850713" y="593882"/>
                  <a:pt x="5285993" y="854320"/>
                </a:cubicBezTo>
                <a:cubicBezTo>
                  <a:pt x="5721783" y="1114759"/>
                  <a:pt x="6208993" y="3614060"/>
                  <a:pt x="6611692" y="3610912"/>
                </a:cubicBezTo>
                <a:close/>
              </a:path>
            </a:pathLst>
          </a:custGeom>
          <a:solidFill>
            <a:schemeClr val="bg1">
              <a:lumMod val="75000"/>
              <a:alpha val="4000"/>
            </a:schemeClr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s-SV" sz="565"/>
          </a:p>
        </p:txBody>
      </p:sp>
      <p:sp>
        <p:nvSpPr>
          <p:cNvPr id="3" name="e7d195523061f1c0" descr="e7d195523061f1c0d318120d6aeaf1b6ccceb6ba3da59c0775C5DE19DDDEBC09ED96DBD9900D9848D623ECAD1D4904B78047D0015C22C8BE97228BE8B5BFF08FE7A3AE04126DA07312A96C0F69F9BAB731323F058A96396454E0E295D9E18FFF7156C917B8A09BD70E4085BE2AACFBCE83520853E7A6DAED72675B961115C13E08865752C1B70342" hidden="1"/>
          <p:cNvSpPr txBox="1"/>
          <p:nvPr/>
        </p:nvSpPr>
        <p:spPr>
          <a:xfrm>
            <a:off x="-374232" y="1022662"/>
            <a:ext cx="321310" cy="576002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e7d195523061f1c0d318120d6aeaf1b6ccceb6ba3da59c0775C5DE19DDDEBC09ED96DBD9900D9848D623ECAD1D4904B78047D0015C22C8BE97228BE8B5BFF08FE7A3AE04126DA07312A96C0F69F9BAB731323F058A96396454E0E295D9E18FFF7156C917B8A09BD70E4085BE2AACFBCE83520853E7A6DAED72675B961115C13E08865752C1B70342</a:t>
            </a:r>
            <a:endParaRPr lang="zh-CN" altLang="en-US" sz="100"/>
          </a:p>
        </p:txBody>
      </p:sp>
      <p:sp>
        <p:nvSpPr>
          <p:cNvPr id="6" name="文本框 5"/>
          <p:cNvSpPr txBox="1"/>
          <p:nvPr/>
        </p:nvSpPr>
        <p:spPr>
          <a:xfrm>
            <a:off x="1067214" y="1330750"/>
            <a:ext cx="51404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00" b="1" dirty="0">
                <a:latin typeface="微软雅黑" panose="020B0503020204020204" charset="-122"/>
                <a:ea typeface="微软雅黑" panose="020B0503020204020204" charset="-122"/>
              </a:rPr>
              <a:t>虚谷号编程零基础入门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0B9B759-ACB9-3C4C-8C83-C5D95F7F97D6}"/>
              </a:ext>
            </a:extLst>
          </p:cNvPr>
          <p:cNvSpPr/>
          <p:nvPr/>
        </p:nvSpPr>
        <p:spPr>
          <a:xfrm>
            <a:off x="4657117" y="2562169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谢作如 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1044C9-EE3E-BE48-B0B8-8A5C91192175}"/>
              </a:ext>
            </a:extLst>
          </p:cNvPr>
          <p:cNvSpPr/>
          <p:nvPr/>
        </p:nvSpPr>
        <p:spPr>
          <a:xfrm>
            <a:off x="1593910" y="2531391"/>
            <a:ext cx="28947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浙江省温州中学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中国电子学会现代教育技术分会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A84D7F-376A-1F45-B9C3-1F4960C3D1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687" y="1067822"/>
            <a:ext cx="1023064" cy="10182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创客教育的</a:t>
            </a:r>
            <a:r>
              <a:rPr lang="zh-CN" altLang="en-US" dirty="0"/>
              <a:t>瓶颈和困难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1358" y="859273"/>
            <a:ext cx="3828434" cy="237738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Hans" altLang="en-US" dirty="0">
                <a:sym typeface="+mn-ea"/>
              </a:rPr>
              <a:t>问题</a:t>
            </a:r>
            <a:r>
              <a:rPr lang="en-US" altLang="zh-Hans" dirty="0">
                <a:sym typeface="+mn-ea"/>
              </a:rPr>
              <a:t>1</a:t>
            </a:r>
            <a:r>
              <a:rPr lang="zh-Hans" altLang="en-US" dirty="0">
                <a:sym typeface="+mn-ea"/>
              </a:rPr>
              <a:t>：我们需要更大的队伍</a:t>
            </a:r>
            <a:endParaRPr lang="en-US" altLang="zh-Hans" dirty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Hans" altLang="en-US" dirty="0">
                <a:sym typeface="+mn-ea"/>
              </a:rPr>
              <a:t>信息技术、通用技术、艺术、科学、数学</a:t>
            </a:r>
            <a:endParaRPr lang="en-US" altLang="zh-Hans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Hans" altLang="en-US" dirty="0">
                <a:sym typeface="+mn-ea"/>
              </a:rPr>
              <a:t>问题</a:t>
            </a:r>
            <a:r>
              <a:rPr lang="en-US" altLang="zh-Hans" dirty="0">
                <a:sym typeface="+mn-ea"/>
              </a:rPr>
              <a:t>2</a:t>
            </a:r>
            <a:r>
              <a:rPr lang="zh-Hans" altLang="en-US" dirty="0">
                <a:sym typeface="+mn-ea"/>
              </a:rPr>
              <a:t>：无法做出有序的规划</a:t>
            </a:r>
            <a:endParaRPr lang="zh-CN" altLang="en-US" dirty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Hans" altLang="en-US" dirty="0">
                <a:sym typeface="+mn-ea"/>
              </a:rPr>
              <a:t>先学什么，再学什么？</a:t>
            </a:r>
            <a:endParaRPr lang="en-US" altLang="zh-CN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Hans" altLang="en-US" dirty="0">
                <a:sym typeface="+mn-ea"/>
              </a:rPr>
              <a:t>问题</a:t>
            </a:r>
            <a:r>
              <a:rPr lang="en-US" altLang="zh-Hans" dirty="0">
                <a:sym typeface="+mn-ea"/>
              </a:rPr>
              <a:t>3</a:t>
            </a:r>
            <a:r>
              <a:rPr lang="zh-Hans" altLang="en-US" dirty="0">
                <a:sym typeface="+mn-ea"/>
              </a:rPr>
              <a:t>：无法传递我国用户的需求</a:t>
            </a:r>
            <a:endParaRPr lang="en-US" altLang="zh-CN" dirty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Hans" dirty="0">
                <a:sym typeface="+mn-ea"/>
              </a:rPr>
              <a:t>Arduino</a:t>
            </a:r>
            <a:r>
              <a:rPr lang="zh-Hans" altLang="en-US" dirty="0">
                <a:sym typeface="+mn-ea"/>
              </a:rPr>
              <a:t>如何支持</a:t>
            </a:r>
            <a:r>
              <a:rPr lang="en-US" altLang="zh-Hans" dirty="0">
                <a:sym typeface="+mn-ea"/>
              </a:rPr>
              <a:t>Python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5542433" y="1478865"/>
            <a:ext cx="104751" cy="2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51837" tIns="25919" rIns="51837" bIns="25919" numCol="1" anchor="ctr" anchorCtr="0" compatLnSpc="1">
            <a:spAutoFit/>
          </a:bodyPr>
          <a:lstStyle/>
          <a:p>
            <a:endParaRPr lang="zh-CN" altLang="en-US" sz="102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F1C4DD-7D97-5642-B281-0A5EC35D2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202" y="1395691"/>
            <a:ext cx="2109026" cy="130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10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77E64-82FF-3243-983B-9AA0CA11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主流</a:t>
            </a:r>
            <a:r>
              <a:rPr lang="zh-CN" altLang="en-US" dirty="0"/>
              <a:t>开源硬件盘点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EC4EAA-E3C7-054C-9F4F-9A09CD3E5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359" y="1014686"/>
            <a:ext cx="2155627" cy="2311533"/>
          </a:xfrm>
        </p:spPr>
        <p:txBody>
          <a:bodyPr/>
          <a:lstStyle/>
          <a:p>
            <a:r>
              <a:rPr kumimoji="1" lang="en-US" altLang="zh-Hans" dirty="0"/>
              <a:t>2005</a:t>
            </a:r>
            <a:r>
              <a:rPr kumimoji="1" lang="zh-CN" altLang="en-US" dirty="0"/>
              <a:t>年，</a:t>
            </a:r>
            <a:r>
              <a:rPr kumimoji="1" lang="en-US" altLang="zh-CN" dirty="0"/>
              <a:t>A</a:t>
            </a:r>
            <a:r>
              <a:rPr kumimoji="1" lang="en-US" altLang="zh-Hans" dirty="0"/>
              <a:t>rduino</a:t>
            </a:r>
          </a:p>
          <a:p>
            <a:r>
              <a:rPr kumimoji="1" lang="en-US" altLang="zh-Hans" dirty="0"/>
              <a:t>2010</a:t>
            </a:r>
            <a:r>
              <a:rPr kumimoji="1" lang="zh-CN" altLang="en-US" dirty="0"/>
              <a:t>年，</a:t>
            </a:r>
            <a:r>
              <a:rPr kumimoji="1" lang="zh-Hans" altLang="en-US" dirty="0"/>
              <a:t>树莓派</a:t>
            </a:r>
            <a:endParaRPr kumimoji="1" lang="en-US" altLang="zh-Hans" dirty="0"/>
          </a:p>
          <a:p>
            <a:r>
              <a:rPr kumimoji="1" lang="en-US" altLang="zh-Hans" dirty="0"/>
              <a:t>2015</a:t>
            </a:r>
            <a:r>
              <a:rPr kumimoji="1" lang="zh-CN" altLang="en-US" dirty="0"/>
              <a:t>年，</a:t>
            </a:r>
            <a:r>
              <a:rPr kumimoji="1" lang="en-US" altLang="zh-Hans" dirty="0" err="1"/>
              <a:t>micro:bit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2943DE-A723-9E4E-A710-CE349F114B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4990" y="2155237"/>
            <a:ext cx="1804788" cy="11709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A4D494-B4A6-DB4C-B09F-0B6969F079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86985" y="2193655"/>
            <a:ext cx="1603397" cy="11325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02425F3-7D43-5346-BD2F-BE785A5BC0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71" y="2196397"/>
            <a:ext cx="1506428" cy="11298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AB2217D-505E-9548-8BDC-97E3FB02C6B8}"/>
              </a:ext>
            </a:extLst>
          </p:cNvPr>
          <p:cNvSpPr/>
          <p:nvPr/>
        </p:nvSpPr>
        <p:spPr>
          <a:xfrm>
            <a:off x="620334" y="3382274"/>
            <a:ext cx="12682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不支持</a:t>
            </a:r>
            <a:r>
              <a:rPr lang="en-US" altLang="zh-CN" sz="1400" dirty="0"/>
              <a:t>python</a:t>
            </a:r>
            <a:endParaRPr lang="zh-CN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3B6574D-1F82-BD45-A92E-EA2B82DEDB96}"/>
              </a:ext>
            </a:extLst>
          </p:cNvPr>
          <p:cNvSpPr/>
          <p:nvPr/>
        </p:nvSpPr>
        <p:spPr>
          <a:xfrm>
            <a:off x="2734685" y="338227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Hans" altLang="en-US" sz="1400" dirty="0"/>
              <a:t>门槛</a:t>
            </a:r>
            <a:r>
              <a:rPr kumimoji="1" lang="zh-CN" altLang="en-US" sz="1400" dirty="0"/>
              <a:t>太</a:t>
            </a:r>
            <a:r>
              <a:rPr kumimoji="1" lang="zh-Hans" altLang="en-US" sz="1400" dirty="0"/>
              <a:t>高</a:t>
            </a:r>
            <a:endParaRPr lang="zh-CN" altLang="en-US" sz="1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9B6F1B-272E-254F-92EB-23CE16DAA719}"/>
              </a:ext>
            </a:extLst>
          </p:cNvPr>
          <p:cNvSpPr/>
          <p:nvPr/>
        </p:nvSpPr>
        <p:spPr>
          <a:xfrm>
            <a:off x="4866523" y="338227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性能太差</a:t>
            </a:r>
          </a:p>
        </p:txBody>
      </p:sp>
    </p:spTree>
    <p:extLst>
      <p:ext uri="{BB962C8B-B14F-4D97-AF65-F5344CB8AC3E}">
        <p14:creationId xmlns:p14="http://schemas.microsoft.com/office/powerpoint/2010/main" val="775924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BA4469-0293-A64F-A03B-973583AF7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2" y="207028"/>
            <a:ext cx="5961622" cy="751603"/>
          </a:xfrm>
        </p:spPr>
        <p:txBody>
          <a:bodyPr/>
          <a:lstStyle/>
          <a:p>
            <a:r>
              <a:rPr kumimoji="1" lang="zh-CN" altLang="en-US" dirty="0"/>
              <a:t>如何规划开源硬件学习次序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4126C3-C81B-FE40-8B38-D0665DAA8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925" y="1459515"/>
            <a:ext cx="1856693" cy="118499"/>
          </a:xfrm>
          <a:prstGeom prst="rect">
            <a:avLst/>
          </a:pr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 sz="1020">
              <a:solidFill>
                <a:prstClr val="white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9C8366-8030-804A-A018-3B7822BAE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506" y="1459515"/>
            <a:ext cx="1857816" cy="118499"/>
          </a:xfrm>
          <a:prstGeom prst="rect">
            <a:avLst/>
          </a:pr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 sz="1020">
              <a:solidFill>
                <a:prstClr val="white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42535F-3204-AB4F-859E-4450E0240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1243" y="1459515"/>
            <a:ext cx="1857815" cy="118499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 sz="1020">
              <a:solidFill>
                <a:prstClr val="white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6A26E60-7508-4541-9501-4ABF2C4D371B}"/>
              </a:ext>
            </a:extLst>
          </p:cNvPr>
          <p:cNvSpPr txBox="1"/>
          <p:nvPr/>
        </p:nvSpPr>
        <p:spPr>
          <a:xfrm>
            <a:off x="1004257" y="1095804"/>
            <a:ext cx="897716" cy="284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Hans" altLang="en-US" sz="1247" b="1" dirty="0"/>
              <a:t>小学</a:t>
            </a:r>
            <a:endParaRPr kumimoji="1" lang="zh-CN" altLang="en-US" sz="1247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FEA11B9-6436-4D48-8CEE-2BDF71A76435}"/>
              </a:ext>
            </a:extLst>
          </p:cNvPr>
          <p:cNvSpPr txBox="1"/>
          <p:nvPr/>
        </p:nvSpPr>
        <p:spPr>
          <a:xfrm>
            <a:off x="2774116" y="1095804"/>
            <a:ext cx="897716" cy="284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Hans" altLang="en-US" sz="1247" b="1" dirty="0"/>
              <a:t>初中</a:t>
            </a:r>
            <a:endParaRPr kumimoji="1" lang="zh-CN" altLang="en-US" sz="1247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A0CD040-10FE-E84E-A3C9-EB561C0B9D08}"/>
              </a:ext>
            </a:extLst>
          </p:cNvPr>
          <p:cNvSpPr txBox="1"/>
          <p:nvPr/>
        </p:nvSpPr>
        <p:spPr>
          <a:xfrm>
            <a:off x="4597401" y="1163235"/>
            <a:ext cx="897716" cy="284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Hans" altLang="en-US" sz="1247" b="1" dirty="0"/>
              <a:t>高中</a:t>
            </a:r>
            <a:endParaRPr kumimoji="1" lang="zh-CN" altLang="en-US" sz="1247" b="1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6967FD8-4924-0647-9105-EE2D0DE546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672" y="1964127"/>
            <a:ext cx="1675700" cy="108722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91E6C85-ACF8-AD44-B648-03B5DC2738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71748" y="1936331"/>
            <a:ext cx="1455266" cy="102793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29269A0-0DD9-1A44-BF51-22A8CD53F8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5740" y="1956094"/>
            <a:ext cx="1429344" cy="1072008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40AEE8B0-01FB-C046-9CFA-B2FDC1D897C7}"/>
              </a:ext>
            </a:extLst>
          </p:cNvPr>
          <p:cNvGrpSpPr/>
          <p:nvPr/>
        </p:nvGrpSpPr>
        <p:grpSpPr>
          <a:xfrm rot="2700703">
            <a:off x="1842978" y="642198"/>
            <a:ext cx="3100805" cy="3100805"/>
            <a:chOff x="3746549" y="-738376"/>
            <a:chExt cx="5469774" cy="5469774"/>
          </a:xfrm>
          <a:solidFill>
            <a:srgbClr val="FF0000"/>
          </a:solidFill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6145F5D-BADD-2B40-8C77-DA80FD8991FC}"/>
                </a:ext>
              </a:extLst>
            </p:cNvPr>
            <p:cNvSpPr/>
            <p:nvPr/>
          </p:nvSpPr>
          <p:spPr>
            <a:xfrm>
              <a:off x="3746549" y="1896759"/>
              <a:ext cx="5469774" cy="1995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2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E71D024-9E60-B24C-BCA0-241C2D8DA9BF}"/>
                </a:ext>
              </a:extLst>
            </p:cNvPr>
            <p:cNvSpPr/>
            <p:nvPr/>
          </p:nvSpPr>
          <p:spPr>
            <a:xfrm rot="5400000">
              <a:off x="3746548" y="1896758"/>
              <a:ext cx="5469774" cy="1995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020"/>
            </a:p>
          </p:txBody>
        </p:sp>
      </p:grpSp>
    </p:spTree>
    <p:extLst>
      <p:ext uri="{BB962C8B-B14F-4D97-AF65-F5344CB8AC3E}">
        <p14:creationId xmlns:p14="http://schemas.microsoft.com/office/powerpoint/2010/main" val="387962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4385FB-D6F6-D649-8E35-29BBC85B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我们还需要怎样的开源硬件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C20225-D9E5-DE41-B663-998A33783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普通的开源硬件需要提高性能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网络访问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视觉处理</a:t>
            </a:r>
            <a:endParaRPr kumimoji="1" lang="en-US" altLang="zh-CN" dirty="0"/>
          </a:p>
          <a:p>
            <a:r>
              <a:rPr kumimoji="1" lang="zh-CN" altLang="en-US" dirty="0"/>
              <a:t>将上位机</a:t>
            </a:r>
            <a:r>
              <a:rPr kumimoji="1" lang="en-US" altLang="zh-CN" dirty="0"/>
              <a:t>+</a:t>
            </a:r>
            <a:r>
              <a:rPr kumimoji="1" lang="zh-CN" altLang="en-US" dirty="0"/>
              <a:t>下位机的做法微型化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60412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76CD0-320F-E84F-9B9F-EF7E7770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上位机</a:t>
            </a:r>
            <a:r>
              <a:rPr kumimoji="1" lang="en-US" altLang="zh-CN" dirty="0"/>
              <a:t>+</a:t>
            </a:r>
            <a:r>
              <a:rPr kumimoji="1" lang="zh-CN" altLang="en-US" dirty="0"/>
              <a:t>下位机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420AB8-EC24-6343-8E97-F991FCC76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202" y="1035141"/>
            <a:ext cx="3470265" cy="2467236"/>
          </a:xfrm>
        </p:spPr>
        <p:txBody>
          <a:bodyPr/>
          <a:lstStyle/>
          <a:p>
            <a:r>
              <a:rPr kumimoji="1" lang="zh-CN" altLang="en-US" dirty="0"/>
              <a:t>上位机（处理信息）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普通电脑（笔记本、微型电脑）</a:t>
            </a:r>
            <a:endParaRPr kumimoji="1" lang="en-US" altLang="zh-CN" dirty="0"/>
          </a:p>
          <a:p>
            <a:r>
              <a:rPr kumimoji="1" lang="zh-CN" altLang="en-US" dirty="0"/>
              <a:t>下位机（控制电机）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Arduino</a:t>
            </a:r>
          </a:p>
          <a:p>
            <a:pPr lvl="1"/>
            <a:r>
              <a:rPr kumimoji="1" lang="en-US" altLang="zh-CN" dirty="0" err="1"/>
              <a:t>Micro:bit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掌控板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5" name="燕尾形箭头 4">
            <a:extLst>
              <a:ext uri="{FF2B5EF4-FFF2-40B4-BE49-F238E27FC236}">
                <a16:creationId xmlns:a16="http://schemas.microsoft.com/office/drawing/2014/main" id="{025C0D08-C2D6-4747-933A-A2BA671074B0}"/>
              </a:ext>
            </a:extLst>
          </p:cNvPr>
          <p:cNvSpPr/>
          <p:nvPr/>
        </p:nvSpPr>
        <p:spPr>
          <a:xfrm>
            <a:off x="4495286" y="1466330"/>
            <a:ext cx="1035091" cy="64633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82CDCB6-0B09-324A-8BE4-21CEE75F592E}"/>
              </a:ext>
            </a:extLst>
          </p:cNvPr>
          <p:cNvSpPr txBox="1"/>
          <p:nvPr/>
        </p:nvSpPr>
        <p:spPr>
          <a:xfrm>
            <a:off x="5725111" y="1466330"/>
            <a:ext cx="1035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为什么不整合？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FC1300-E8F2-5F44-8181-192C07223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442" y="2328333"/>
            <a:ext cx="2434369" cy="135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61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E2ECF-E3FE-5F46-A01E-1F9DCE5B4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虚谷号是什么？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8CC9E129-2268-3643-8C52-A6C7F95D1AB8}"/>
              </a:ext>
            </a:extLst>
          </p:cNvPr>
          <p:cNvSpPr/>
          <p:nvPr/>
        </p:nvSpPr>
        <p:spPr>
          <a:xfrm>
            <a:off x="3035867" y="1862667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500" dirty="0"/>
              <a:t>虚谷号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B71E7EC7-A197-5348-8CE2-B7D1D190DCBD}"/>
              </a:ext>
            </a:extLst>
          </p:cNvPr>
          <p:cNvSpPr/>
          <p:nvPr/>
        </p:nvSpPr>
        <p:spPr>
          <a:xfrm>
            <a:off x="4947217" y="1862667"/>
            <a:ext cx="159751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500" dirty="0"/>
              <a:t>常见开源硬件的性能升级</a:t>
            </a: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9A1898A3-AD14-CE43-BC73-5488E5F10103}"/>
              </a:ext>
            </a:extLst>
          </p:cNvPr>
          <p:cNvSpPr/>
          <p:nvPr/>
        </p:nvSpPr>
        <p:spPr>
          <a:xfrm>
            <a:off x="602682" y="1862667"/>
            <a:ext cx="143623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500" dirty="0"/>
              <a:t>普通计算机的微型化</a:t>
            </a:r>
          </a:p>
        </p:txBody>
      </p:sp>
      <p:sp>
        <p:nvSpPr>
          <p:cNvPr id="7" name="燕尾形箭头 6">
            <a:extLst>
              <a:ext uri="{FF2B5EF4-FFF2-40B4-BE49-F238E27FC236}">
                <a16:creationId xmlns:a16="http://schemas.microsoft.com/office/drawing/2014/main" id="{6315F13E-FE4C-3943-89C3-9991AF9EC205}"/>
              </a:ext>
            </a:extLst>
          </p:cNvPr>
          <p:cNvSpPr/>
          <p:nvPr/>
        </p:nvSpPr>
        <p:spPr>
          <a:xfrm>
            <a:off x="2286000" y="2201333"/>
            <a:ext cx="516467" cy="3302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燕尾形箭头 7">
            <a:extLst>
              <a:ext uri="{FF2B5EF4-FFF2-40B4-BE49-F238E27FC236}">
                <a16:creationId xmlns:a16="http://schemas.microsoft.com/office/drawing/2014/main" id="{3AAE413F-044B-9049-B4EF-EF1F21B89A20}"/>
              </a:ext>
            </a:extLst>
          </p:cNvPr>
          <p:cNvSpPr/>
          <p:nvPr/>
        </p:nvSpPr>
        <p:spPr>
          <a:xfrm flipH="1">
            <a:off x="4183667" y="2154767"/>
            <a:ext cx="524441" cy="3302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6937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项目命名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1358" y="859274"/>
            <a:ext cx="3347993" cy="2166721"/>
          </a:xfrm>
        </p:spPr>
        <p:txBody>
          <a:bodyPr/>
          <a:lstStyle/>
          <a:p>
            <a:r>
              <a:rPr lang="zh-CN" altLang="en-US" dirty="0"/>
              <a:t>中文名称：虚谷</a:t>
            </a:r>
            <a:r>
              <a:rPr lang="zh-Hans" altLang="en-US" dirty="0"/>
              <a:t>（虚谷号）</a:t>
            </a:r>
            <a:endParaRPr lang="zh-CN" altLang="en-US" dirty="0"/>
          </a:p>
          <a:p>
            <a:r>
              <a:rPr lang="zh-CN" altLang="en-US" dirty="0"/>
              <a:t>英文名称：</a:t>
            </a:r>
            <a:r>
              <a:rPr lang="en-US" altLang="zh-Hans" dirty="0" err="1"/>
              <a:t>VVBoard</a:t>
            </a:r>
            <a:endParaRPr lang="en-US" altLang="zh-Hans" dirty="0"/>
          </a:p>
          <a:p>
            <a:r>
              <a:rPr lang="zh-CN" altLang="en-US" dirty="0"/>
              <a:t>意义：</a:t>
            </a:r>
            <a:endParaRPr lang="en-US" altLang="zh-CN" dirty="0"/>
          </a:p>
          <a:p>
            <a:pPr lvl="1"/>
            <a:r>
              <a:rPr lang="zh-CN" altLang="en-US" dirty="0"/>
              <a:t>虚怀若谷，包容一切</a:t>
            </a:r>
            <a:endParaRPr lang="en-US" altLang="zh-CN" dirty="0"/>
          </a:p>
          <a:p>
            <a:pPr lvl="1"/>
            <a:r>
              <a:rPr lang="zh-CN" altLang="en-US" dirty="0"/>
              <a:t>能够兼容其他开源硬件</a:t>
            </a:r>
            <a:endParaRPr lang="en-US" altLang="zh-CN" dirty="0"/>
          </a:p>
          <a:p>
            <a:pPr lvl="1"/>
            <a:r>
              <a:rPr lang="zh-Hans" altLang="en-US" dirty="0"/>
              <a:t>尽可能使用国产芯片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184" y="995706"/>
            <a:ext cx="2257077" cy="203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90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E95129-CF51-734E-857D-A799C306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虚谷计划之虚谷号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08B2C7-1584-024A-8D9D-FED8BE176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715" y="871917"/>
            <a:ext cx="2880194" cy="974067"/>
          </a:xfrm>
        </p:spPr>
        <p:txBody>
          <a:bodyPr/>
          <a:lstStyle/>
          <a:p>
            <a:r>
              <a:rPr kumimoji="1" lang="zh-Hans" altLang="en-US" dirty="0"/>
              <a:t>第一块</a:t>
            </a:r>
            <a:r>
              <a:rPr kumimoji="1" lang="en-US" altLang="zh-Hans" dirty="0"/>
              <a:t>Dome</a:t>
            </a:r>
            <a:r>
              <a:rPr kumimoji="1" lang="zh-Hans" altLang="en-US" dirty="0"/>
              <a:t>板，希科普。</a:t>
            </a:r>
            <a:endParaRPr kumimoji="1" lang="en-US" altLang="zh-Hans" dirty="0"/>
          </a:p>
          <a:p>
            <a:r>
              <a:rPr kumimoji="1" lang="zh-Hans" altLang="en-US" dirty="0"/>
              <a:t>第一块扩展板，</a:t>
            </a:r>
            <a:r>
              <a:rPr kumimoji="1" lang="en-US" altLang="zh-Hans" dirty="0"/>
              <a:t>DF</a:t>
            </a:r>
            <a:r>
              <a:rPr kumimoji="1" lang="zh-Hans" altLang="en-US" dirty="0"/>
              <a:t>。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A110DE-1CFF-0040-9C10-DD72572AAE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9333" y="2184501"/>
            <a:ext cx="1754686" cy="11688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931CA7-3F48-8040-9CB2-48175C8F0E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7995" y="891399"/>
            <a:ext cx="2263152" cy="11822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9E7552-05DE-6A44-9472-C5D1A7552A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752" y="1993260"/>
            <a:ext cx="1871642" cy="124932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ED3EBC0-51BF-AE48-8614-1B127BEA60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5035" y="2240359"/>
            <a:ext cx="1411668" cy="844233"/>
          </a:xfrm>
          <a:prstGeom prst="rect">
            <a:avLst/>
          </a:prstGeom>
          <a:solidFill>
            <a:schemeClr val="bg1"/>
          </a:solidFill>
          <a:effectLst>
            <a:outerShdw blurRad="622300" dist="88900" dir="360000" sx="116000" sy="116000" algn="tl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5822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 rot="2700000">
            <a:off x="2732322" y="1490974"/>
            <a:ext cx="1428080" cy="1428080"/>
          </a:xfrm>
          <a:prstGeom prst="roundRect">
            <a:avLst/>
          </a:prstGeom>
          <a:solidFill>
            <a:srgbClr val="006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8373">
              <a:defRPr/>
            </a:pPr>
            <a:endParaRPr kumimoji="1" lang="zh-CN" altLang="en-US" sz="1020">
              <a:solidFill>
                <a:prstClr val="white"/>
              </a:solidFill>
              <a:latin typeface="DengXian"/>
              <a:ea typeface="DengXian" panose="02010600030101010101" pitchFamily="2" charset="-122"/>
            </a:endParaRPr>
          </a:p>
        </p:txBody>
      </p:sp>
      <p:sp>
        <p:nvSpPr>
          <p:cNvPr id="29" name="文本框 5"/>
          <p:cNvSpPr txBox="1"/>
          <p:nvPr/>
        </p:nvSpPr>
        <p:spPr>
          <a:xfrm>
            <a:off x="335083" y="1260217"/>
            <a:ext cx="248085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8373">
              <a:lnSpc>
                <a:spcPct val="150000"/>
              </a:lnSpc>
              <a:defRPr/>
            </a:pPr>
            <a:r>
              <a:rPr lang="zh-CN" altLang="en-US" sz="794" dirty="0">
                <a:latin typeface="DengXian"/>
                <a:ea typeface="DengXian" panose="02010600030101010101" pitchFamily="2" charset="-122"/>
              </a:rPr>
              <a:t>以</a:t>
            </a:r>
            <a:r>
              <a:rPr lang="en-US" altLang="zh-CN" sz="794" dirty="0">
                <a:latin typeface="DengXian"/>
                <a:ea typeface="DengXian" panose="02010600030101010101" pitchFamily="2" charset="-122"/>
              </a:rPr>
              <a:t>U</a:t>
            </a:r>
            <a:r>
              <a:rPr lang="zh-CN" altLang="en-US" sz="794" dirty="0">
                <a:latin typeface="DengXian"/>
                <a:ea typeface="DengXian" panose="02010600030101010101" pitchFamily="2" charset="-122"/>
              </a:rPr>
              <a:t>盘的形式接入到电脑，复制代码即完成下载固件操作</a:t>
            </a:r>
            <a:endParaRPr lang="en-US" altLang="zh-CN" sz="794" dirty="0">
              <a:latin typeface="DengXian"/>
              <a:ea typeface="DengXian" panose="02010600030101010101" pitchFamily="2" charset="-122"/>
            </a:endParaRPr>
          </a:p>
          <a:p>
            <a:pPr defTabSz="518373">
              <a:lnSpc>
                <a:spcPct val="150000"/>
              </a:lnSpc>
              <a:defRPr/>
            </a:pPr>
            <a:r>
              <a:rPr lang="zh-CN" altLang="en-US" sz="794" dirty="0">
                <a:latin typeface="DengXian"/>
                <a:ea typeface="DengXian" panose="02010600030101010101" pitchFamily="2" charset="-122"/>
                <a:sym typeface="+mn-ea"/>
              </a:rPr>
              <a:t>能够运行一些重要的</a:t>
            </a:r>
            <a:r>
              <a:rPr lang="en-US" altLang="zh-CN" sz="794" dirty="0">
                <a:latin typeface="DengXian"/>
                <a:ea typeface="DengXian" panose="02010600030101010101" pitchFamily="2" charset="-122"/>
                <a:sym typeface="+mn-ea"/>
              </a:rPr>
              <a:t>AI</a:t>
            </a:r>
            <a:r>
              <a:rPr lang="zh-CN" altLang="en-US" sz="794" dirty="0">
                <a:latin typeface="DengXian"/>
                <a:ea typeface="DengXian" panose="02010600030101010101" pitchFamily="2" charset="-122"/>
                <a:sym typeface="+mn-ea"/>
              </a:rPr>
              <a:t>应用，如谷歌的</a:t>
            </a:r>
            <a:r>
              <a:rPr lang="en-US" altLang="zh-CN" sz="794" dirty="0">
                <a:latin typeface="DengXian"/>
                <a:ea typeface="DengXian" panose="02010600030101010101" pitchFamily="2" charset="-122"/>
                <a:sym typeface="+mn-ea"/>
              </a:rPr>
              <a:t>Tensor flow</a:t>
            </a:r>
            <a:endParaRPr lang="zh-CN" altLang="zh-CN" sz="794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0" name="文本框 6"/>
          <p:cNvSpPr txBox="1"/>
          <p:nvPr/>
        </p:nvSpPr>
        <p:spPr>
          <a:xfrm>
            <a:off x="349799" y="2694066"/>
            <a:ext cx="2085339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8373">
              <a:lnSpc>
                <a:spcPct val="150000"/>
              </a:lnSpc>
              <a:defRPr/>
            </a:pPr>
            <a:r>
              <a:rPr lang="zh-CN" altLang="en-US" sz="794" dirty="0">
                <a:latin typeface="DengXian"/>
                <a:ea typeface="DengXian" panose="02010600030101010101" pitchFamily="2" charset="-122"/>
                <a:sym typeface="+mn-ea"/>
              </a:rPr>
              <a:t>接上</a:t>
            </a:r>
            <a:r>
              <a:rPr lang="en-US" altLang="zh-CN" sz="794" dirty="0" err="1">
                <a:latin typeface="DengXian"/>
                <a:ea typeface="DengXian" panose="02010600030101010101" pitchFamily="2" charset="-122"/>
                <a:sym typeface="+mn-ea"/>
              </a:rPr>
              <a:t>hdmi</a:t>
            </a:r>
            <a:r>
              <a:rPr lang="zh-CN" altLang="en-US" sz="794" dirty="0">
                <a:latin typeface="DengXian"/>
                <a:ea typeface="DengXian" panose="02010600030101010101" pitchFamily="2" charset="-122"/>
                <a:sym typeface="+mn-ea"/>
              </a:rPr>
              <a:t>和键盘鼠标，即可成为电脑；</a:t>
            </a:r>
            <a:endParaRPr lang="en-US" altLang="zh-CN" sz="794" dirty="0">
              <a:latin typeface="DengXian"/>
              <a:ea typeface="DengXian" panose="02010600030101010101" pitchFamily="2" charset="-122"/>
              <a:sym typeface="+mn-ea"/>
            </a:endParaRPr>
          </a:p>
          <a:p>
            <a:pPr defTabSz="518373">
              <a:lnSpc>
                <a:spcPct val="150000"/>
              </a:lnSpc>
              <a:defRPr/>
            </a:pPr>
            <a:r>
              <a:rPr lang="zh-CN" altLang="en-US" sz="794" dirty="0">
                <a:latin typeface="DengXian"/>
                <a:ea typeface="DengXian" panose="02010600030101010101" pitchFamily="2" charset="-122"/>
                <a:sym typeface="+mn-ea"/>
              </a:rPr>
              <a:t>支持网络、蓝牙、</a:t>
            </a:r>
            <a:r>
              <a:rPr lang="en-US" altLang="zh-CN" sz="794" dirty="0" err="1">
                <a:latin typeface="DengXian"/>
                <a:ea typeface="DengXian" panose="02010600030101010101" pitchFamily="2" charset="-122"/>
                <a:sym typeface="+mn-ea"/>
              </a:rPr>
              <a:t>json</a:t>
            </a:r>
            <a:r>
              <a:rPr lang="zh-CN" altLang="en-US" sz="794" dirty="0">
                <a:latin typeface="DengXian"/>
                <a:ea typeface="DengXian" panose="02010600030101010101" pitchFamily="2" charset="-122"/>
                <a:sym typeface="+mn-ea"/>
              </a:rPr>
              <a:t>等</a:t>
            </a:r>
            <a:r>
              <a:rPr lang="en-US" altLang="zh-CN" sz="794" dirty="0" err="1">
                <a:latin typeface="DengXian"/>
                <a:ea typeface="DengXian" panose="02010600030101010101" pitchFamily="2" charset="-122"/>
                <a:sym typeface="+mn-ea"/>
              </a:rPr>
              <a:t>micro:bit</a:t>
            </a:r>
            <a:r>
              <a:rPr lang="zh-CN" altLang="en-US" sz="794" dirty="0">
                <a:latin typeface="DengXian"/>
                <a:ea typeface="DengXian" panose="02010600030101010101" pitchFamily="2" charset="-122"/>
                <a:sym typeface="+mn-ea"/>
              </a:rPr>
              <a:t>和</a:t>
            </a:r>
            <a:r>
              <a:rPr lang="en-US" altLang="zh-CN" sz="794" dirty="0" err="1">
                <a:latin typeface="DengXian"/>
                <a:ea typeface="DengXian" panose="02010600030101010101" pitchFamily="2" charset="-122"/>
                <a:sym typeface="+mn-ea"/>
              </a:rPr>
              <a:t>arduino</a:t>
            </a:r>
            <a:r>
              <a:rPr lang="zh-CN" altLang="en-US" sz="794" dirty="0">
                <a:latin typeface="DengXian"/>
                <a:ea typeface="DengXian" panose="02010600030101010101" pitchFamily="2" charset="-122"/>
                <a:sym typeface="+mn-ea"/>
              </a:rPr>
              <a:t>不支持的模块</a:t>
            </a:r>
            <a:endParaRPr lang="zh-CN" altLang="zh-CN" sz="794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4621301" y="2839134"/>
            <a:ext cx="2085339" cy="438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8373">
              <a:lnSpc>
                <a:spcPct val="150000"/>
              </a:lnSpc>
              <a:defRPr/>
            </a:pPr>
            <a:r>
              <a:rPr lang="zh-CN" altLang="en-US" sz="794" dirty="0">
                <a:latin typeface="Microsoft YaHei Light" charset="-122"/>
                <a:ea typeface="Microsoft YaHei Light" charset="-122"/>
                <a:cs typeface="Microsoft YaHei Light" charset="-122"/>
              </a:rPr>
              <a:t>功能比树莓派强大，综合性能比树莓派高</a:t>
            </a:r>
            <a:r>
              <a:rPr lang="en-US" altLang="zh-CN" sz="794" dirty="0">
                <a:latin typeface="Microsoft YaHei Light" charset="-122"/>
                <a:ea typeface="Microsoft YaHei Light" charset="-122"/>
                <a:cs typeface="Microsoft YaHei Light" charset="-122"/>
              </a:rPr>
              <a:t>80%</a:t>
            </a:r>
            <a:r>
              <a:rPr lang="zh-CN" altLang="en-US" sz="794" dirty="0">
                <a:latin typeface="Microsoft YaHei Light" charset="-122"/>
                <a:ea typeface="Microsoft YaHei Light" charset="-122"/>
                <a:cs typeface="Microsoft YaHei Light" charset="-122"/>
              </a:rPr>
              <a:t>，性格接近树莓派</a:t>
            </a:r>
            <a:endParaRPr lang="zh-CN" altLang="zh-CN" sz="794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2" name="文本框 8"/>
          <p:cNvSpPr txBox="1"/>
          <p:nvPr/>
        </p:nvSpPr>
        <p:spPr>
          <a:xfrm>
            <a:off x="4597747" y="1040019"/>
            <a:ext cx="2085339" cy="806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18373">
              <a:lnSpc>
                <a:spcPct val="150000"/>
              </a:lnSpc>
              <a:defRPr/>
            </a:pPr>
            <a:r>
              <a:rPr lang="zh-CN" altLang="en-US" sz="794" dirty="0">
                <a:latin typeface="DengXian"/>
                <a:ea typeface="DengXian" panose="02010600030101010101" pitchFamily="2" charset="-122"/>
                <a:sym typeface="+mn-ea"/>
              </a:rPr>
              <a:t>兼容</a:t>
            </a:r>
            <a:r>
              <a:rPr lang="en-US" altLang="zh-CN" sz="794" dirty="0" err="1">
                <a:latin typeface="DengXian"/>
                <a:ea typeface="DengXian" panose="02010600030101010101" pitchFamily="2" charset="-122"/>
                <a:sym typeface="+mn-ea"/>
              </a:rPr>
              <a:t>Arduino</a:t>
            </a:r>
            <a:r>
              <a:rPr lang="zh-CN" altLang="en-US" sz="794" dirty="0">
                <a:latin typeface="DengXian"/>
                <a:ea typeface="DengXian" panose="02010600030101010101" pitchFamily="2" charset="-122"/>
                <a:sym typeface="+mn-ea"/>
              </a:rPr>
              <a:t>，可运行所有能在</a:t>
            </a:r>
            <a:r>
              <a:rPr lang="en-US" altLang="zh-CN" sz="794" dirty="0" err="1">
                <a:latin typeface="DengXian"/>
                <a:ea typeface="DengXian" panose="02010600030101010101" pitchFamily="2" charset="-122"/>
                <a:sym typeface="+mn-ea"/>
              </a:rPr>
              <a:t>Arduino</a:t>
            </a:r>
            <a:r>
              <a:rPr lang="zh-CN" altLang="en-US" sz="794" dirty="0">
                <a:latin typeface="DengXian"/>
                <a:ea typeface="DengXian" panose="02010600030101010101" pitchFamily="2" charset="-122"/>
                <a:sym typeface="+mn-ea"/>
              </a:rPr>
              <a:t>运行的代码</a:t>
            </a:r>
            <a:endParaRPr lang="en-US" altLang="zh-CN" sz="794" dirty="0">
              <a:latin typeface="DengXian"/>
              <a:ea typeface="DengXian" panose="02010600030101010101" pitchFamily="2" charset="-122"/>
              <a:sym typeface="+mn-ea"/>
            </a:endParaRPr>
          </a:p>
          <a:p>
            <a:pPr defTabSz="518373">
              <a:lnSpc>
                <a:spcPct val="150000"/>
              </a:lnSpc>
              <a:defRPr/>
            </a:pPr>
            <a:r>
              <a:rPr lang="zh-CN" altLang="en-US" sz="794" dirty="0">
                <a:latin typeface="DengXian"/>
                <a:ea typeface="DengXian" panose="02010600030101010101" pitchFamily="2" charset="-122"/>
                <a:sym typeface="+mn-ea"/>
              </a:rPr>
              <a:t>支持开源</a:t>
            </a:r>
            <a:r>
              <a:rPr lang="en-US" altLang="zh-CN" sz="794" dirty="0">
                <a:latin typeface="DengXian"/>
                <a:ea typeface="DengXian" panose="02010600030101010101" pitchFamily="2" charset="-122"/>
                <a:sym typeface="+mn-ea"/>
              </a:rPr>
              <a:t>IDE</a:t>
            </a:r>
            <a:r>
              <a:rPr lang="zh-CN" altLang="en-US" sz="794" dirty="0">
                <a:latin typeface="DengXian"/>
                <a:ea typeface="DengXian" panose="02010600030101010101" pitchFamily="2" charset="-122"/>
                <a:sym typeface="+mn-ea"/>
              </a:rPr>
              <a:t>开发工具和软件的深度定制和预安装</a:t>
            </a:r>
            <a:endParaRPr lang="zh-CN" altLang="zh-CN" sz="794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3" name="矩形 5"/>
          <p:cNvSpPr>
            <a:spLocks noChangeArrowheads="1"/>
          </p:cNvSpPr>
          <p:nvPr/>
        </p:nvSpPr>
        <p:spPr bwMode="auto">
          <a:xfrm>
            <a:off x="281566" y="900947"/>
            <a:ext cx="544009" cy="301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defTabSz="518373">
              <a:lnSpc>
                <a:spcPct val="150000"/>
              </a:lnSpc>
              <a:defRPr/>
            </a:pPr>
            <a:r>
              <a:rPr lang="zh-CN" altLang="en-US" sz="1020" b="1" dirty="0">
                <a:latin typeface="Microsoft YaHei Light" charset="-122"/>
                <a:ea typeface="Microsoft YaHei Light" charset="-122"/>
                <a:cs typeface="Microsoft YaHei Light" charset="-122"/>
              </a:rPr>
              <a:t>特点</a:t>
            </a:r>
            <a:r>
              <a:rPr lang="en-US" altLang="zh-CN" sz="1020" b="1" dirty="0">
                <a:latin typeface="Microsoft YaHei Light" charset="-122"/>
                <a:ea typeface="Microsoft YaHei Light" charset="-122"/>
                <a:cs typeface="Microsoft YaHei Light" charset="-122"/>
              </a:rPr>
              <a:t>1</a:t>
            </a:r>
            <a:endParaRPr lang="zh-CN" altLang="zh-CN" sz="1020" b="1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4" name="矩形 5"/>
          <p:cNvSpPr>
            <a:spLocks noChangeArrowheads="1"/>
          </p:cNvSpPr>
          <p:nvPr/>
        </p:nvSpPr>
        <p:spPr bwMode="auto">
          <a:xfrm>
            <a:off x="349799" y="2406177"/>
            <a:ext cx="1478971" cy="301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defTabSz="518373">
              <a:lnSpc>
                <a:spcPct val="150000"/>
              </a:lnSpc>
              <a:defRPr/>
            </a:pPr>
            <a:r>
              <a:rPr lang="zh-CN" altLang="en-US" sz="1020" b="1" dirty="0">
                <a:latin typeface="Microsoft YaHei Light" charset="-122"/>
                <a:ea typeface="Microsoft YaHei Light" charset="-122"/>
                <a:cs typeface="Microsoft YaHei Light" charset="-122"/>
              </a:rPr>
              <a:t>特点</a:t>
            </a:r>
            <a:r>
              <a:rPr lang="en-US" altLang="zh-CN" sz="1020" b="1" dirty="0">
                <a:latin typeface="Microsoft YaHei Light" charset="-122"/>
                <a:ea typeface="Microsoft YaHei Light" charset="-122"/>
                <a:cs typeface="Microsoft YaHei Light" charset="-122"/>
              </a:rPr>
              <a:t>3</a:t>
            </a:r>
            <a:endParaRPr lang="zh-CN" altLang="zh-CN" sz="1020" b="1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5" name="矩形 5"/>
          <p:cNvSpPr>
            <a:spLocks noChangeArrowheads="1"/>
          </p:cNvSpPr>
          <p:nvPr/>
        </p:nvSpPr>
        <p:spPr bwMode="auto">
          <a:xfrm>
            <a:off x="4616156" y="2490117"/>
            <a:ext cx="1478971" cy="301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defTabSz="518373">
              <a:lnSpc>
                <a:spcPct val="150000"/>
              </a:lnSpc>
              <a:defRPr/>
            </a:pPr>
            <a:r>
              <a:rPr lang="zh-CN" altLang="en-US" sz="1020" b="1" dirty="0">
                <a:latin typeface="Microsoft YaHei Light" charset="-122"/>
                <a:ea typeface="Microsoft YaHei Light" charset="-122"/>
                <a:cs typeface="Microsoft YaHei Light" charset="-122"/>
              </a:rPr>
              <a:t>特点</a:t>
            </a:r>
            <a:r>
              <a:rPr lang="en-US" altLang="zh-CN" sz="1020" b="1" dirty="0">
                <a:latin typeface="Microsoft YaHei Light" charset="-122"/>
                <a:ea typeface="Microsoft YaHei Light" charset="-122"/>
                <a:cs typeface="Microsoft YaHei Light" charset="-122"/>
              </a:rPr>
              <a:t>4</a:t>
            </a:r>
            <a:endParaRPr lang="zh-CN" altLang="zh-CN" sz="1020" b="1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6" name="矩形 5"/>
          <p:cNvSpPr>
            <a:spLocks noChangeArrowheads="1"/>
          </p:cNvSpPr>
          <p:nvPr/>
        </p:nvSpPr>
        <p:spPr bwMode="auto">
          <a:xfrm>
            <a:off x="4592602" y="752130"/>
            <a:ext cx="1478971" cy="301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defTabSz="518373">
              <a:lnSpc>
                <a:spcPct val="150000"/>
              </a:lnSpc>
              <a:defRPr/>
            </a:pPr>
            <a:r>
              <a:rPr lang="zh-CN" altLang="en-US" sz="1020" b="1" dirty="0">
                <a:latin typeface="Microsoft YaHei Light" charset="-122"/>
                <a:ea typeface="Microsoft YaHei Light" charset="-122"/>
                <a:cs typeface="Microsoft YaHei Light" charset="-122"/>
              </a:rPr>
              <a:t>特点</a:t>
            </a:r>
            <a:r>
              <a:rPr lang="en-US" altLang="zh-CN" sz="1020" b="1" dirty="0">
                <a:latin typeface="Microsoft YaHei Light" charset="-122"/>
                <a:ea typeface="Microsoft YaHei Light" charset="-122"/>
                <a:cs typeface="Microsoft YaHei Light" charset="-122"/>
              </a:rPr>
              <a:t>2</a:t>
            </a:r>
            <a:endParaRPr lang="zh-CN" altLang="zh-CN" sz="1020" b="1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164720" y="978575"/>
            <a:ext cx="563284" cy="563284"/>
          </a:xfrm>
          <a:prstGeom prst="ellipse">
            <a:avLst/>
          </a:prstGeom>
          <a:solidFill>
            <a:srgbClr val="006F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8373">
              <a:defRPr/>
            </a:pPr>
            <a:r>
              <a:rPr kumimoji="1" lang="zh-CN" altLang="en-US" sz="1134" b="1" dirty="0">
                <a:solidFill>
                  <a:prstClr val="white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兼容</a:t>
            </a:r>
          </a:p>
        </p:txBody>
      </p:sp>
      <p:sp>
        <p:nvSpPr>
          <p:cNvPr id="38" name="椭圆 37"/>
          <p:cNvSpPr/>
          <p:nvPr/>
        </p:nvSpPr>
        <p:spPr>
          <a:xfrm>
            <a:off x="2244030" y="1801516"/>
            <a:ext cx="563284" cy="563284"/>
          </a:xfrm>
          <a:prstGeom prst="ellipse">
            <a:avLst/>
          </a:prstGeom>
          <a:solidFill>
            <a:srgbClr val="006F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8373">
              <a:defRPr/>
            </a:pPr>
            <a:r>
              <a:rPr kumimoji="1" lang="zh-CN" altLang="en-US" sz="1134" b="1" dirty="0">
                <a:solidFill>
                  <a:prstClr val="white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外设</a:t>
            </a:r>
          </a:p>
        </p:txBody>
      </p:sp>
      <p:sp>
        <p:nvSpPr>
          <p:cNvPr id="39" name="椭圆 38"/>
          <p:cNvSpPr/>
          <p:nvPr/>
        </p:nvSpPr>
        <p:spPr>
          <a:xfrm>
            <a:off x="4019937" y="1914038"/>
            <a:ext cx="563284" cy="563284"/>
          </a:xfrm>
          <a:prstGeom prst="ellipse">
            <a:avLst/>
          </a:prstGeom>
          <a:solidFill>
            <a:srgbClr val="006F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8373">
              <a:defRPr/>
            </a:pPr>
            <a:r>
              <a:rPr kumimoji="1" lang="zh-CN" altLang="en-US" sz="1134" b="1" dirty="0">
                <a:solidFill>
                  <a:prstClr val="white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性价比</a:t>
            </a:r>
          </a:p>
        </p:txBody>
      </p:sp>
      <p:sp>
        <p:nvSpPr>
          <p:cNvPr id="40" name="椭圆 39"/>
          <p:cNvSpPr/>
          <p:nvPr/>
        </p:nvSpPr>
        <p:spPr>
          <a:xfrm>
            <a:off x="3164720" y="2865081"/>
            <a:ext cx="563284" cy="563284"/>
          </a:xfrm>
          <a:prstGeom prst="ellipse">
            <a:avLst/>
          </a:prstGeom>
          <a:solidFill>
            <a:srgbClr val="006F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8373">
              <a:defRPr/>
            </a:pPr>
            <a:r>
              <a:rPr kumimoji="1" lang="zh-CN" altLang="en-US" sz="1134" b="1" dirty="0">
                <a:solidFill>
                  <a:prstClr val="white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易用</a:t>
            </a:r>
          </a:p>
        </p:txBody>
      </p:sp>
      <p:cxnSp>
        <p:nvCxnSpPr>
          <p:cNvPr id="41" name="直线连接符 28"/>
          <p:cNvCxnSpPr/>
          <p:nvPr/>
        </p:nvCxnSpPr>
        <p:spPr>
          <a:xfrm>
            <a:off x="825574" y="978576"/>
            <a:ext cx="0" cy="14237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5"/>
          <p:cNvSpPr>
            <a:spLocks noChangeArrowheads="1"/>
          </p:cNvSpPr>
          <p:nvPr/>
        </p:nvSpPr>
        <p:spPr bwMode="auto">
          <a:xfrm>
            <a:off x="893079" y="900947"/>
            <a:ext cx="1715412" cy="301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defTabSz="518373">
              <a:lnSpc>
                <a:spcPct val="150000"/>
              </a:lnSpc>
              <a:defRPr/>
            </a:pPr>
            <a:r>
              <a:rPr lang="zh-CN" altLang="en-US" sz="1020" dirty="0">
                <a:latin typeface="Microsoft YaHei Light" charset="-122"/>
                <a:ea typeface="Microsoft YaHei Light" charset="-122"/>
                <a:cs typeface="Microsoft YaHei Light" charset="-122"/>
              </a:rPr>
              <a:t>优良的扩展</a:t>
            </a:r>
            <a:endParaRPr lang="zh-CN" altLang="zh-CN" sz="102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cxnSp>
        <p:nvCxnSpPr>
          <p:cNvPr id="43" name="直线连接符 33"/>
          <p:cNvCxnSpPr/>
          <p:nvPr/>
        </p:nvCxnSpPr>
        <p:spPr>
          <a:xfrm>
            <a:off x="825574" y="2483806"/>
            <a:ext cx="0" cy="14237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5"/>
          <p:cNvSpPr>
            <a:spLocks noChangeArrowheads="1"/>
          </p:cNvSpPr>
          <p:nvPr/>
        </p:nvSpPr>
        <p:spPr bwMode="auto">
          <a:xfrm>
            <a:off x="893079" y="2406177"/>
            <a:ext cx="1359721" cy="301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defTabSz="518373">
              <a:lnSpc>
                <a:spcPct val="150000"/>
              </a:lnSpc>
              <a:defRPr/>
            </a:pPr>
            <a:r>
              <a:rPr lang="zh-CN" altLang="en-US" sz="1020" dirty="0">
                <a:latin typeface="Microsoft YaHei Light" charset="-122"/>
                <a:ea typeface="Microsoft YaHei Light" charset="-122"/>
                <a:cs typeface="Microsoft YaHei Light" charset="-122"/>
              </a:rPr>
              <a:t>外设接口方便</a:t>
            </a:r>
            <a:endParaRPr lang="zh-CN" altLang="zh-CN" sz="102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cxnSp>
        <p:nvCxnSpPr>
          <p:cNvPr id="45" name="直线连接符 35"/>
          <p:cNvCxnSpPr/>
          <p:nvPr/>
        </p:nvCxnSpPr>
        <p:spPr>
          <a:xfrm>
            <a:off x="5053564" y="829759"/>
            <a:ext cx="0" cy="14237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37"/>
          <p:cNvCxnSpPr/>
          <p:nvPr/>
        </p:nvCxnSpPr>
        <p:spPr>
          <a:xfrm>
            <a:off x="5077118" y="2575027"/>
            <a:ext cx="0" cy="14237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5"/>
          <p:cNvSpPr>
            <a:spLocks noChangeArrowheads="1"/>
          </p:cNvSpPr>
          <p:nvPr/>
        </p:nvSpPr>
        <p:spPr bwMode="auto">
          <a:xfrm>
            <a:off x="5144623" y="2497398"/>
            <a:ext cx="1359721" cy="301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defTabSz="518373">
              <a:lnSpc>
                <a:spcPct val="150000"/>
              </a:lnSpc>
              <a:defRPr/>
            </a:pPr>
            <a:r>
              <a:rPr lang="zh-CN" altLang="en-US" sz="1020" dirty="0">
                <a:latin typeface="Microsoft YaHei Light" charset="-122"/>
                <a:ea typeface="Microsoft YaHei Light" charset="-122"/>
                <a:cs typeface="Microsoft YaHei Light" charset="-122"/>
              </a:rPr>
              <a:t>性价比极高</a:t>
            </a:r>
            <a:endParaRPr lang="zh-CN" altLang="zh-CN" sz="102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9885" y="1914039"/>
            <a:ext cx="598119" cy="598119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0407" y="1908925"/>
            <a:ext cx="617108" cy="5816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矩形 5"/>
          <p:cNvSpPr>
            <a:spLocks noChangeArrowheads="1"/>
          </p:cNvSpPr>
          <p:nvPr/>
        </p:nvSpPr>
        <p:spPr bwMode="auto">
          <a:xfrm>
            <a:off x="5121069" y="775414"/>
            <a:ext cx="1715412" cy="301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 defTabSz="518373">
              <a:lnSpc>
                <a:spcPct val="150000"/>
              </a:lnSpc>
              <a:defRPr/>
            </a:pPr>
            <a:r>
              <a:rPr lang="zh-CN" altLang="en-US" sz="1020" dirty="0">
                <a:latin typeface="Microsoft YaHei Light" charset="-122"/>
                <a:ea typeface="Microsoft YaHei Light" charset="-122"/>
                <a:cs typeface="Microsoft YaHei Light" charset="-122"/>
              </a:rPr>
              <a:t>兼容市面主流的开源生态</a:t>
            </a:r>
            <a:endParaRPr lang="zh-CN" altLang="zh-CN" sz="102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32895E8-7DEA-9041-A97A-DAA91F39C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虚谷号</a:t>
            </a:r>
            <a:r>
              <a:rPr kumimoji="1" lang="zh-Hans" altLang="en-US" dirty="0"/>
              <a:t>的</a:t>
            </a:r>
            <a:r>
              <a:rPr kumimoji="1" lang="zh-CN" altLang="en-US" dirty="0"/>
              <a:t>特点</a:t>
            </a:r>
          </a:p>
        </p:txBody>
      </p:sp>
    </p:spTree>
    <p:extLst>
      <p:ext uri="{BB962C8B-B14F-4D97-AF65-F5344CB8AC3E}">
        <p14:creationId xmlns:p14="http://schemas.microsoft.com/office/powerpoint/2010/main" val="2054794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33D18F-85F9-1A4A-B6E0-A589C2C57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虚谷号怎么使用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37A342-BF58-434C-BBE4-C6860AC23C85}"/>
              </a:ext>
            </a:extLst>
          </p:cNvPr>
          <p:cNvSpPr/>
          <p:nvPr/>
        </p:nvSpPr>
        <p:spPr>
          <a:xfrm>
            <a:off x="621704" y="3027230"/>
            <a:ext cx="1142938" cy="30174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1837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61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U</a:t>
            </a:r>
            <a:r>
              <a:rPr lang="zh-CN" altLang="en-US" sz="1361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盘模式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20DD654-9FD9-1348-AA08-7726A9ED380F}"/>
              </a:ext>
            </a:extLst>
          </p:cNvPr>
          <p:cNvSpPr/>
          <p:nvPr/>
        </p:nvSpPr>
        <p:spPr>
          <a:xfrm>
            <a:off x="2262249" y="3027230"/>
            <a:ext cx="1142938" cy="30174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1837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361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无线模式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0C816BC-A8DA-5249-88FA-F1C9547BE332}"/>
              </a:ext>
            </a:extLst>
          </p:cNvPr>
          <p:cNvSpPr/>
          <p:nvPr/>
        </p:nvSpPr>
        <p:spPr>
          <a:xfrm>
            <a:off x="3779975" y="3031859"/>
            <a:ext cx="1142938" cy="30174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1837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61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PC</a:t>
            </a:r>
            <a:r>
              <a:rPr lang="zh-CN" altLang="en-US" sz="1361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模式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B0372E-7014-6042-AC2B-6632BBB6D5B9}"/>
              </a:ext>
            </a:extLst>
          </p:cNvPr>
          <p:cNvSpPr/>
          <p:nvPr/>
        </p:nvSpPr>
        <p:spPr>
          <a:xfrm>
            <a:off x="5297701" y="3014926"/>
            <a:ext cx="1142938" cy="30174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1837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361" b="1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混合模式</a:t>
            </a:r>
          </a:p>
        </p:txBody>
      </p:sp>
      <p:pic>
        <p:nvPicPr>
          <p:cNvPr id="4" name="图片 3" descr="图片包含 电子产品, 计算机, 餐桌, 室内&#10;&#10;描述已自动生成">
            <a:extLst>
              <a:ext uri="{FF2B5EF4-FFF2-40B4-BE49-F238E27FC236}">
                <a16:creationId xmlns:a16="http://schemas.microsoft.com/office/drawing/2014/main" id="{833EF977-757B-7D4D-B83A-9243038887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099" y="1710434"/>
            <a:ext cx="1203793" cy="902845"/>
          </a:xfrm>
          <a:prstGeom prst="rect">
            <a:avLst/>
          </a:prstGeom>
        </p:spPr>
      </p:pic>
      <p:pic>
        <p:nvPicPr>
          <p:cNvPr id="6" name="图片 5" descr="图片包含 电子产品, 室内, 墙壁, 监视器&#10;&#10;描述已自动生成">
            <a:extLst>
              <a:ext uri="{FF2B5EF4-FFF2-40B4-BE49-F238E27FC236}">
                <a16:creationId xmlns:a16="http://schemas.microsoft.com/office/drawing/2014/main" id="{0C37BA31-E6CE-524C-8DC1-66849638B1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3086" y="1707979"/>
            <a:ext cx="1356254" cy="905300"/>
          </a:xfrm>
          <a:prstGeom prst="rect">
            <a:avLst/>
          </a:prstGeom>
        </p:spPr>
      </p:pic>
      <p:pic>
        <p:nvPicPr>
          <p:cNvPr id="8" name="图片 7" descr="图片包含 室内, 电子产品, 墙壁, 计算机&#10;&#10;描述已自动生成">
            <a:extLst>
              <a:ext uri="{FF2B5EF4-FFF2-40B4-BE49-F238E27FC236}">
                <a16:creationId xmlns:a16="http://schemas.microsoft.com/office/drawing/2014/main" id="{FB78C2ED-DDCB-8243-B982-EFF7383B93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980" y="1574800"/>
            <a:ext cx="1824535" cy="121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85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583A6-3E26-6948-93E8-8E1012E86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CBD539-64EE-674E-A6D8-977F9B7FD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为什么要虚谷号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人工智能教育的角度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开源硬件教育的角度</a:t>
            </a:r>
            <a:endParaRPr kumimoji="1" lang="en-US" altLang="zh-CN" dirty="0"/>
          </a:p>
          <a:p>
            <a:r>
              <a:rPr kumimoji="1" lang="zh-CN" altLang="en-US" dirty="0"/>
              <a:t>什么是虚谷号</a:t>
            </a:r>
            <a:endParaRPr kumimoji="1" lang="en-US" altLang="zh-CN" dirty="0"/>
          </a:p>
          <a:p>
            <a:r>
              <a:rPr kumimoji="1" lang="zh-CN" altLang="en-US" dirty="0"/>
              <a:t>虚谷号的编程体验</a:t>
            </a:r>
            <a:endParaRPr kumimoji="1" lang="en-US" altLang="zh-CN" dirty="0"/>
          </a:p>
          <a:p>
            <a:r>
              <a:rPr kumimoji="1" lang="zh-CN" altLang="en-US" dirty="0"/>
              <a:t>虚谷号的应用思考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5F167C-341C-074F-A321-7EB4C5B2F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061" y="867702"/>
            <a:ext cx="3278653" cy="215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73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>
            <a:spLocks noChangeArrowheads="1"/>
          </p:cNvSpPr>
          <p:nvPr/>
        </p:nvSpPr>
        <p:spPr bwMode="auto">
          <a:xfrm>
            <a:off x="166667" y="182691"/>
            <a:ext cx="991738" cy="266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518373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1134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电脑模式</a:t>
            </a:r>
          </a:p>
        </p:txBody>
      </p:sp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57773" y="160192"/>
            <a:ext cx="1100632" cy="271785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518373">
              <a:lnSpc>
                <a:spcPct val="100000"/>
              </a:lnSpc>
              <a:spcBef>
                <a:spcPct val="0"/>
              </a:spcBef>
              <a:buNone/>
              <a:defRPr/>
            </a:pPr>
            <a:endParaRPr lang="zh-CN" altLang="en-US" sz="1020"/>
          </a:p>
        </p:txBody>
      </p:sp>
      <p:pic>
        <p:nvPicPr>
          <p:cNvPr id="6" name="图片 5" descr="2018-01-29 00-23-41屏幕截图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" y="543057"/>
            <a:ext cx="4624204" cy="3200739"/>
          </a:xfrm>
          <a:prstGeom prst="rect">
            <a:avLst/>
          </a:prstGeom>
        </p:spPr>
      </p:pic>
      <p:pic>
        <p:nvPicPr>
          <p:cNvPr id="7" name="图片 6" descr="2018-01-29 00-23-53屏幕截图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456" y="503973"/>
            <a:ext cx="4196342" cy="323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26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E29B8-D0CA-CE4F-8358-4D6415B78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虚谷号的案例</a:t>
            </a:r>
            <a:endParaRPr kumimoji="1" lang="zh-CN" altLang="en-US" dirty="0"/>
          </a:p>
        </p:txBody>
      </p:sp>
      <p:pic>
        <p:nvPicPr>
          <p:cNvPr id="5" name="图片 4" descr="图片包含 电子产品, 计算机, 室内, 笔记本电脑&#10;&#10;描述已自动生成">
            <a:extLst>
              <a:ext uri="{FF2B5EF4-FFF2-40B4-BE49-F238E27FC236}">
                <a16:creationId xmlns:a16="http://schemas.microsoft.com/office/drawing/2014/main" id="{619430D7-7343-5840-B963-A5C8B92B05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7334" y="1275027"/>
            <a:ext cx="3381199" cy="1901924"/>
          </a:xfrm>
          <a:prstGeom prst="rect">
            <a:avLst/>
          </a:prstGeom>
        </p:spPr>
      </p:pic>
      <p:pic>
        <p:nvPicPr>
          <p:cNvPr id="7" name="图片 6" descr="图片包含 地板&#10;&#10;描述已自动生成">
            <a:extLst>
              <a:ext uri="{FF2B5EF4-FFF2-40B4-BE49-F238E27FC236}">
                <a16:creationId xmlns:a16="http://schemas.microsoft.com/office/drawing/2014/main" id="{DCD7B175-61F1-2246-96C5-CDC8C12FF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7" y="1275027"/>
            <a:ext cx="2546880" cy="19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55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AF881-481F-5342-A2BC-BA738386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虚谷号和人工智能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A2F658-09BF-3647-89DD-91BCD18610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521" y="1160166"/>
            <a:ext cx="2482734" cy="17032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9FFE6B-0975-3548-8303-F32CD627E2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3818" y="1160165"/>
            <a:ext cx="3503771" cy="170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34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849A4-5114-D546-997F-076FBE577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虚谷号</a:t>
            </a:r>
            <a:r>
              <a:rPr lang="en-US" altLang="zh-CN" dirty="0"/>
              <a:t>U</a:t>
            </a:r>
            <a:r>
              <a:rPr lang="zh-CN" altLang="zh-CN" dirty="0"/>
              <a:t>盘功能体验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63C24A-6E8E-C44F-BD84-BBED9D490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202" y="1035141"/>
            <a:ext cx="2835265" cy="2467236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U</a:t>
            </a:r>
            <a:r>
              <a:rPr kumimoji="1" lang="zh-CN" altLang="en-US" dirty="0"/>
              <a:t>盘模式也称</a:t>
            </a:r>
            <a:r>
              <a:rPr kumimoji="1" lang="en-US" altLang="zh-CN" dirty="0"/>
              <a:t>DAP</a:t>
            </a:r>
            <a:r>
              <a:rPr kumimoji="1" lang="zh-CN" altLang="en-US" dirty="0"/>
              <a:t>虚拟磁盘烧录模式，是指虚谷号通过</a:t>
            </a:r>
            <a:r>
              <a:rPr kumimoji="1" lang="en-US" altLang="zh-CN" dirty="0"/>
              <a:t>USB</a:t>
            </a:r>
            <a:r>
              <a:rPr kumimoji="1" lang="zh-CN" altLang="en-US" dirty="0"/>
              <a:t>线将</a:t>
            </a:r>
            <a:r>
              <a:rPr kumimoji="1" lang="en-US" altLang="zh-CN" dirty="0"/>
              <a:t>OTG</a:t>
            </a:r>
            <a:r>
              <a:rPr kumimoji="1" lang="zh-CN" altLang="en-US" dirty="0"/>
              <a:t>口和电脑</a:t>
            </a:r>
            <a:r>
              <a:rPr kumimoji="1" lang="en-US" altLang="zh-CN" dirty="0"/>
              <a:t>USB</a:t>
            </a:r>
            <a:r>
              <a:rPr kumimoji="1" lang="zh-CN" altLang="en-US" dirty="0"/>
              <a:t>口连接后，电脑上将出现一个虚拟磁盘。</a:t>
            </a:r>
            <a:endParaRPr kumimoji="1" lang="en-US" altLang="zh-CN" dirty="0"/>
          </a:p>
          <a:p>
            <a:r>
              <a:rPr kumimoji="1" lang="zh-CN" altLang="en-US" dirty="0"/>
              <a:t>将</a:t>
            </a:r>
            <a:r>
              <a:rPr kumimoji="1" lang="en-US" altLang="zh-CN" dirty="0"/>
              <a:t>Arduino</a:t>
            </a:r>
            <a:r>
              <a:rPr kumimoji="1" lang="zh-CN" altLang="en-US" dirty="0"/>
              <a:t>、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代码复制到</a:t>
            </a:r>
            <a:r>
              <a:rPr kumimoji="1" lang="en-US" altLang="zh-CN" dirty="0"/>
              <a:t>U</a:t>
            </a:r>
            <a:r>
              <a:rPr kumimoji="1" lang="zh-CN" altLang="en-US" dirty="0"/>
              <a:t>盘的相应目录后，按下</a:t>
            </a:r>
            <a:r>
              <a:rPr kumimoji="1" lang="en-US" altLang="zh-CN" dirty="0"/>
              <a:t>RST</a:t>
            </a:r>
            <a:r>
              <a:rPr kumimoji="1" lang="zh-CN" altLang="en-US" dirty="0"/>
              <a:t>键，</a:t>
            </a:r>
            <a:r>
              <a:rPr kumimoji="1" lang="en-US" altLang="zh-CN" dirty="0"/>
              <a:t>U</a:t>
            </a:r>
            <a:r>
              <a:rPr kumimoji="1" lang="zh-CN" altLang="en-US" dirty="0"/>
              <a:t>盘盘符将暂时消失，当再次出现盘符时，程序已经成功执行。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32D0330-67F2-DB49-AF5A-FC1ED020D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55987" y="1208431"/>
            <a:ext cx="3344200" cy="1795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5116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0D36A-FDA1-1F44-B7EC-3A954526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</a:t>
            </a:r>
            <a:r>
              <a:rPr lang="zh-CN" altLang="en-US" dirty="0"/>
              <a:t>盘模式体验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Arduino</a:t>
            </a:r>
            <a:r>
              <a:rPr lang="zh-CN" altLang="en-US" dirty="0"/>
              <a:t>烧录测试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E823B6-2FFC-924C-A36D-6524ED030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Arduino</a:t>
            </a:r>
            <a:r>
              <a:rPr lang="zh-CN" altLang="en-US" dirty="0"/>
              <a:t>代码</a:t>
            </a:r>
            <a:r>
              <a:rPr lang="zh-CN" altLang="zh-CN" dirty="0"/>
              <a:t>点亮</a:t>
            </a:r>
            <a:r>
              <a:rPr lang="en-US" altLang="zh-CN" dirty="0"/>
              <a:t>LED</a:t>
            </a:r>
          </a:p>
          <a:p>
            <a:pPr lvl="1"/>
            <a:r>
              <a:rPr lang="zh-CN" altLang="zh-CN" dirty="0"/>
              <a:t>拷贝</a:t>
            </a:r>
            <a:r>
              <a:rPr lang="en-US" altLang="zh-CN" dirty="0" err="1"/>
              <a:t>Blink.ino</a:t>
            </a:r>
            <a:r>
              <a:rPr lang="en-US" altLang="zh-CN" dirty="0"/>
              <a:t> </a:t>
            </a:r>
            <a:r>
              <a:rPr lang="zh-CN" altLang="zh-CN" dirty="0"/>
              <a:t>到</a:t>
            </a:r>
            <a:r>
              <a:rPr lang="en-US" altLang="zh-CN" dirty="0"/>
              <a:t>Arduino</a:t>
            </a:r>
            <a:r>
              <a:rPr kumimoji="1" lang="zh-CN" altLang="en-US" dirty="0"/>
              <a:t>复制到</a:t>
            </a:r>
            <a:r>
              <a:rPr lang="en-US" altLang="zh-CN" dirty="0"/>
              <a:t>Arduino</a:t>
            </a:r>
            <a:r>
              <a:rPr lang="zh-CN" altLang="en-US" dirty="0"/>
              <a:t>文件夹，按下</a:t>
            </a:r>
            <a:r>
              <a:rPr lang="en-US" altLang="zh-CN" dirty="0"/>
              <a:t>RST</a:t>
            </a:r>
            <a:r>
              <a:rPr lang="zh-CN" altLang="en-US" dirty="0"/>
              <a:t>键，观察板子上是否有</a:t>
            </a:r>
            <a:r>
              <a:rPr lang="en-US" altLang="zh-CN" dirty="0"/>
              <a:t>LED</a:t>
            </a:r>
            <a:r>
              <a:rPr lang="zh-CN" altLang="en-US" dirty="0"/>
              <a:t>闪烁。</a:t>
            </a:r>
            <a:endParaRPr lang="en-US" altLang="zh-CN" dirty="0"/>
          </a:p>
          <a:p>
            <a:pPr lvl="1"/>
            <a:r>
              <a:rPr kumimoji="1" lang="zh-CN" altLang="en-US" dirty="0"/>
              <a:t>用任何一款</a:t>
            </a:r>
            <a:r>
              <a:rPr kumimoji="1" lang="en-US" altLang="zh-CN" dirty="0"/>
              <a:t>Arduino</a:t>
            </a:r>
            <a:r>
              <a:rPr kumimoji="1" lang="zh-CN" altLang="en-US" dirty="0"/>
              <a:t>编程工具（</a:t>
            </a:r>
            <a:r>
              <a:rPr kumimoji="1" lang="en-US" altLang="zh-CN" dirty="0"/>
              <a:t>Mind+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Mixly</a:t>
            </a:r>
            <a:r>
              <a:rPr kumimoji="1" lang="zh-CN" altLang="en-US" dirty="0"/>
              <a:t>等）编写代码，复制到</a:t>
            </a:r>
            <a:r>
              <a:rPr lang="en-US" altLang="zh-CN" dirty="0"/>
              <a:t>Arduino</a:t>
            </a:r>
            <a:r>
              <a:rPr lang="zh-CN" altLang="en-US" dirty="0"/>
              <a:t>文件夹，按下</a:t>
            </a:r>
            <a:r>
              <a:rPr lang="en-US" altLang="zh-CN" dirty="0"/>
              <a:t>RST</a:t>
            </a:r>
            <a:r>
              <a:rPr lang="zh-CN" altLang="en-US" dirty="0"/>
              <a:t>键，观察</a:t>
            </a:r>
            <a:r>
              <a:rPr lang="zh-CN" altLang="en-US"/>
              <a:t>板子的反馈。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97460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87ABC5-F2E9-1047-B5A5-8B3ED77E6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</a:t>
            </a:r>
            <a:r>
              <a:rPr lang="zh-CN" altLang="en-US" dirty="0"/>
              <a:t>盘模式体验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/>
              <a:t>Python</a:t>
            </a:r>
            <a:r>
              <a:rPr lang="zh-CN" altLang="en-US" dirty="0"/>
              <a:t>运行测试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3C690B-F33A-CA4B-ACED-71BCB13B6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编写一段代码，观察是否运行。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访问某个网页，获取天气信息，输出到</a:t>
            </a:r>
            <a:r>
              <a:rPr kumimoji="1" lang="en-US" altLang="zh-CN" dirty="0"/>
              <a:t>txt</a:t>
            </a:r>
          </a:p>
          <a:p>
            <a:pPr lvl="2"/>
            <a:r>
              <a:rPr kumimoji="1" lang="en-US" altLang="zh-CN" dirty="0"/>
              <a:t>http://</a:t>
            </a:r>
            <a:r>
              <a:rPr kumimoji="1" lang="en-US" altLang="zh-CN" dirty="0" err="1"/>
              <a:t>www.weather.com.cn</a:t>
            </a:r>
            <a:r>
              <a:rPr kumimoji="1" lang="en-US" altLang="zh-CN" dirty="0"/>
              <a:t>/data/</a:t>
            </a:r>
            <a:r>
              <a:rPr kumimoji="1" lang="en-US" altLang="zh-CN" dirty="0" err="1"/>
              <a:t>sk</a:t>
            </a:r>
            <a:r>
              <a:rPr kumimoji="1" lang="en-US" altLang="zh-CN" dirty="0"/>
              <a:t>/101010100.html</a:t>
            </a:r>
          </a:p>
          <a:p>
            <a:pPr lvl="1"/>
            <a:r>
              <a:rPr kumimoji="1" lang="zh-CN" altLang="en-US" dirty="0"/>
              <a:t>访问某个网页，下载图片到文件夹。</a:t>
            </a:r>
          </a:p>
        </p:txBody>
      </p:sp>
    </p:spTree>
    <p:extLst>
      <p:ext uri="{BB962C8B-B14F-4D97-AF65-F5344CB8AC3E}">
        <p14:creationId xmlns:p14="http://schemas.microsoft.com/office/powerpoint/2010/main" val="12006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B175E4-4735-B948-A22C-5105359C4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</a:t>
            </a:r>
            <a:r>
              <a:rPr lang="zh-CN" altLang="en-US" dirty="0"/>
              <a:t>盘模式体验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GPIO</a:t>
            </a:r>
            <a:r>
              <a:rPr lang="zh-CN" altLang="en-US" dirty="0"/>
              <a:t>运行测试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43950A-B6DA-014A-B549-A49B27936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202" y="1035141"/>
            <a:ext cx="5961622" cy="751603"/>
          </a:xfrm>
        </p:spPr>
        <p:txBody>
          <a:bodyPr/>
          <a:lstStyle/>
          <a:p>
            <a:r>
              <a:rPr kumimoji="1" lang="zh-CN" altLang="en-US" dirty="0"/>
              <a:t>用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代码控制板载的</a:t>
            </a:r>
            <a:r>
              <a:rPr kumimoji="1" lang="en-US" altLang="zh-CN" dirty="0"/>
              <a:t>LED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Python</a:t>
            </a:r>
            <a:r>
              <a:rPr kumimoji="1" lang="zh-CN" altLang="en-US" dirty="0"/>
              <a:t>文件夹中的</a:t>
            </a:r>
            <a:r>
              <a:rPr kumimoji="1" lang="en-US" altLang="zh-CN" dirty="0"/>
              <a:t>GPIO</a:t>
            </a:r>
            <a:r>
              <a:rPr kumimoji="1" lang="zh-CN" altLang="en-US" dirty="0"/>
              <a:t>代码。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7EE3E04-7C10-2245-9A74-AEC1DFF6C02F}"/>
              </a:ext>
            </a:extLst>
          </p:cNvPr>
          <p:cNvSpPr/>
          <p:nvPr/>
        </p:nvSpPr>
        <p:spPr>
          <a:xfrm>
            <a:off x="2819400" y="1824561"/>
            <a:ext cx="3905240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dirty="0"/>
              <a:t>import time # 导入 time 模块</a:t>
            </a:r>
          </a:p>
          <a:p>
            <a:r>
              <a:rPr lang="zh-CN" altLang="en-US" sz="1200" dirty="0"/>
              <a:t>from xugu import Pin # 从 xugu 库中导入 Pin 类</a:t>
            </a:r>
          </a:p>
          <a:p>
            <a:r>
              <a:rPr lang="zh-CN" altLang="en-US" sz="1200" dirty="0"/>
              <a:t>led = Pin(13, Pin.OUT) # 初始化 Pin 类</a:t>
            </a:r>
          </a:p>
          <a:p>
            <a:r>
              <a:rPr lang="zh-CN" altLang="en-US" sz="1200" dirty="0"/>
              <a:t># 等价的写法:led = Pin(“D13”, pin.OUT)</a:t>
            </a:r>
          </a:p>
          <a:p>
            <a:r>
              <a:rPr lang="zh-CN" altLang="en-US" sz="1200" dirty="0"/>
              <a:t>while True:</a:t>
            </a:r>
          </a:p>
          <a:p>
            <a:r>
              <a:rPr lang="zh-CN" altLang="en-US" sz="1200" dirty="0"/>
              <a:t>     led.write_digital(1) # 点亮连接 13 号引脚的 LED 灯</a:t>
            </a:r>
          </a:p>
          <a:p>
            <a:r>
              <a:rPr lang="zh-CN" altLang="en-US" sz="1200" dirty="0"/>
              <a:t>    time.sleep(1) # 持续 1 秒</a:t>
            </a:r>
          </a:p>
          <a:p>
            <a:r>
              <a:rPr lang="zh-CN" altLang="en-US" sz="1200" dirty="0"/>
              <a:t>    led.write_digital(0) # 关闭 LED 灯</a:t>
            </a:r>
          </a:p>
          <a:p>
            <a:r>
              <a:rPr lang="zh-CN" altLang="en-US" sz="1200" dirty="0"/>
              <a:t>    time.sleep(1) # 持续 1 秒</a:t>
            </a:r>
          </a:p>
        </p:txBody>
      </p:sp>
    </p:spTree>
    <p:extLst>
      <p:ext uri="{BB962C8B-B14F-4D97-AF65-F5344CB8AC3E}">
        <p14:creationId xmlns:p14="http://schemas.microsoft.com/office/powerpoint/2010/main" val="2487946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FDFA13-3FD9-8B48-8A65-B187A486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无线模式体验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：连接</a:t>
            </a:r>
            <a:r>
              <a:rPr kumimoji="1" lang="en-US" altLang="zh-CN" dirty="0"/>
              <a:t>Wi-Fi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05962F-DE7F-5543-A82A-EB99B668E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202" y="1035140"/>
            <a:ext cx="3293234" cy="2852647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描述：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让虚谷号连接</a:t>
            </a:r>
            <a:r>
              <a:rPr kumimoji="1" lang="en-US" altLang="zh-CN" dirty="0"/>
              <a:t>Wi-Fi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r>
              <a:rPr kumimoji="1" lang="zh-CN" altLang="en-US" dirty="0"/>
              <a:t>步骤：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更改</a:t>
            </a:r>
            <a:r>
              <a:rPr kumimoji="1" lang="en-US" altLang="zh-CN" dirty="0"/>
              <a:t>U</a:t>
            </a:r>
            <a:r>
              <a:rPr kumimoji="1" lang="zh-CN" altLang="en-US" dirty="0"/>
              <a:t>盘</a:t>
            </a:r>
            <a:r>
              <a:rPr kumimoji="1" lang="en-US" altLang="zh-CN" dirty="0" err="1"/>
              <a:t>vvboard</a:t>
            </a:r>
            <a:r>
              <a:rPr kumimoji="1" lang="zh-CN" altLang="en-US" dirty="0"/>
              <a:t>文件夹的</a:t>
            </a:r>
            <a:r>
              <a:rPr kumimoji="1" lang="en-US" altLang="zh-CN" dirty="0"/>
              <a:t>”</a:t>
            </a:r>
            <a:r>
              <a:rPr kumimoji="1" lang="en-US" altLang="zh-CN" dirty="0" err="1"/>
              <a:t>vvBoard_config.ini</a:t>
            </a:r>
            <a:r>
              <a:rPr kumimoji="1" lang="en-US" altLang="zh-CN" dirty="0"/>
              <a:t>”</a:t>
            </a:r>
            <a:r>
              <a:rPr kumimoji="1" lang="zh-CN" altLang="en-US" dirty="0"/>
              <a:t>中，</a:t>
            </a:r>
            <a:r>
              <a:rPr kumimoji="1" lang="en-US" altLang="zh-CN" dirty="0"/>
              <a:t>SSID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SSID_PSD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短按</a:t>
            </a:r>
            <a:r>
              <a:rPr kumimoji="1" lang="en-US" altLang="zh-CN" dirty="0"/>
              <a:t>RST</a:t>
            </a:r>
            <a:r>
              <a:rPr kumimoji="1" lang="zh-CN" altLang="en-US" dirty="0"/>
              <a:t>键重启</a:t>
            </a:r>
            <a:r>
              <a:rPr kumimoji="1" lang="en-US" altLang="zh-CN" dirty="0"/>
              <a:t>U</a:t>
            </a:r>
            <a:r>
              <a:rPr kumimoji="1" lang="zh-CN" altLang="en-US" dirty="0"/>
              <a:t>盘服务，在</a:t>
            </a:r>
            <a:r>
              <a:rPr kumimoji="1" lang="en-US" altLang="zh-CN" dirty="0"/>
              <a:t>U</a:t>
            </a:r>
            <a:r>
              <a:rPr kumimoji="1" lang="zh-CN" altLang="en-US" dirty="0"/>
              <a:t>盘</a:t>
            </a:r>
            <a:r>
              <a:rPr kumimoji="1" lang="en-US" altLang="zh-CN" dirty="0" err="1"/>
              <a:t>vvboard</a:t>
            </a:r>
            <a:r>
              <a:rPr kumimoji="1" lang="zh-CN" altLang="en-US" dirty="0"/>
              <a:t>文件夹的</a:t>
            </a:r>
            <a:r>
              <a:rPr kumimoji="1" lang="en-US" altLang="zh-CN" dirty="0"/>
              <a:t>”</a:t>
            </a:r>
            <a:r>
              <a:rPr kumimoji="1" lang="en-US" altLang="zh-CN" dirty="0" err="1"/>
              <a:t>vvBoard_config.ini</a:t>
            </a:r>
            <a:r>
              <a:rPr kumimoji="1" lang="en-US" altLang="zh-CN" dirty="0"/>
              <a:t>”</a:t>
            </a:r>
            <a:r>
              <a:rPr kumimoji="1" lang="zh-CN" altLang="en-US" dirty="0"/>
              <a:t>中找到</a:t>
            </a:r>
            <a:r>
              <a:rPr kumimoji="1" lang="en-US" altLang="zh-CN" dirty="0" err="1"/>
              <a:t>wifi_log.txt</a:t>
            </a:r>
            <a:r>
              <a:rPr kumimoji="1" lang="zh-CN" altLang="en-US" dirty="0"/>
              <a:t>，找到</a:t>
            </a:r>
            <a:r>
              <a:rPr kumimoji="1" lang="en-US" altLang="zh-CN" dirty="0"/>
              <a:t>IP</a:t>
            </a:r>
            <a:r>
              <a:rPr kumimoji="1" lang="zh-CN" altLang="en-US" dirty="0"/>
              <a:t>地址。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3909DC-85B0-C340-8881-C718AC113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436" y="1251744"/>
            <a:ext cx="30226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69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4C9864-436C-4342-A9DA-6B2968D1E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无线模式体验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：访问</a:t>
            </a:r>
            <a:r>
              <a:rPr kumimoji="1" lang="en-US" altLang="zh-CN" dirty="0" err="1"/>
              <a:t>Jupyter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4C35BA-7F81-B743-AAC3-42C3BBD6D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202" y="1035141"/>
            <a:ext cx="5961622" cy="75160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输入：</a:t>
            </a:r>
            <a:r>
              <a:rPr kumimoji="1" lang="en-US" altLang="zh-CN" dirty="0"/>
              <a:t>http://</a:t>
            </a:r>
            <a:r>
              <a:rPr kumimoji="1" lang="zh-CN" altLang="en-US" dirty="0"/>
              <a:t>虚谷号</a:t>
            </a:r>
            <a:r>
              <a:rPr kumimoji="1" lang="en-US" altLang="zh-CN" dirty="0"/>
              <a:t>ip:8888</a:t>
            </a:r>
          </a:p>
          <a:p>
            <a:r>
              <a:rPr kumimoji="1" lang="zh-CN" altLang="en-US" dirty="0"/>
              <a:t>密码为：</a:t>
            </a:r>
            <a:r>
              <a:rPr kumimoji="1" lang="en-US" altLang="zh-CN" dirty="0"/>
              <a:t>scope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3619A3-5B65-7540-A69C-2A804F332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537" y="2101045"/>
            <a:ext cx="41529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82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80A45880-33FA-F04E-AAFE-F65C39DA2D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7636" y="443345"/>
            <a:ext cx="4281056" cy="285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50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5C2A9D-3535-8F46-B121-D5FCFFFCD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人工智能教育的目标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042574-894B-804A-AD69-B931DE413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202" y="1035141"/>
            <a:ext cx="2064798" cy="2467236"/>
          </a:xfrm>
        </p:spPr>
        <p:txBody>
          <a:bodyPr/>
          <a:lstStyle/>
          <a:p>
            <a:r>
              <a:rPr kumimoji="1" lang="zh-CN" altLang="en-US" dirty="0"/>
              <a:t>用户</a:t>
            </a:r>
            <a:endParaRPr kumimoji="1" lang="en-US" altLang="zh-CN" dirty="0"/>
          </a:p>
          <a:p>
            <a:r>
              <a:rPr kumimoji="1" lang="zh-CN" altLang="en-US" dirty="0"/>
              <a:t>工程师</a:t>
            </a:r>
            <a:endParaRPr kumimoji="1" lang="en-US" altLang="zh-CN" dirty="0"/>
          </a:p>
          <a:p>
            <a:r>
              <a:rPr kumimoji="1" lang="zh-CN" altLang="en-US" dirty="0"/>
              <a:t>科学家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7FAEAC-D9C0-4245-A53B-B3AEA5AC77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3869" y="992806"/>
            <a:ext cx="1527702" cy="21400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EFC592-1471-314D-B710-88726D2A1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961" y="1035141"/>
            <a:ext cx="2870851" cy="200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86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E0431-461C-5E43-9520-3ED1E620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测试信息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5AECAF-DE49-6E4A-977A-3F6DB158A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202" y="1035141"/>
            <a:ext cx="5172066" cy="2467236"/>
          </a:xfrm>
        </p:spPr>
        <p:txBody>
          <a:bodyPr>
            <a:normAutofit/>
          </a:bodyPr>
          <a:lstStyle/>
          <a:p>
            <a:r>
              <a:rPr lang="en-US" altLang="zh-CN" sz="3000" dirty="0"/>
              <a:t>SSID=scope-530-i</a:t>
            </a:r>
          </a:p>
          <a:p>
            <a:r>
              <a:rPr lang="en-US" altLang="zh-CN" sz="3000" dirty="0"/>
              <a:t>SSID_PSD=scope123</a:t>
            </a:r>
          </a:p>
          <a:p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735395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0F23CF-D847-0A44-BBA0-B34E469F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无线模式体验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</a:t>
            </a:r>
            <a:r>
              <a:rPr kumimoji="1" lang="en-US" altLang="zh-CN" dirty="0"/>
              <a:t>GPIO</a:t>
            </a:r>
            <a:r>
              <a:rPr kumimoji="1" lang="zh-CN" altLang="en-US" dirty="0"/>
              <a:t>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191D94-F11F-0645-96BD-556B6887A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202" y="1035141"/>
            <a:ext cx="3775065" cy="2467236"/>
          </a:xfrm>
        </p:spPr>
        <p:txBody>
          <a:bodyPr/>
          <a:lstStyle/>
          <a:p>
            <a:r>
              <a:rPr kumimoji="1" lang="zh-CN" altLang="en-US" dirty="0"/>
              <a:t>方式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在笔记中新建</a:t>
            </a:r>
            <a:r>
              <a:rPr kumimoji="1" lang="en-US" altLang="zh-CN" dirty="0" err="1"/>
              <a:t>py</a:t>
            </a:r>
            <a:r>
              <a:rPr kumimoji="1" lang="zh-CN" altLang="en-US" dirty="0"/>
              <a:t>代码，直接运行。</a:t>
            </a:r>
            <a:endParaRPr kumimoji="1" lang="en-US" altLang="zh-CN" dirty="0"/>
          </a:p>
          <a:p>
            <a:r>
              <a:rPr kumimoji="1" lang="zh-CN" altLang="en-US" dirty="0"/>
              <a:t>方式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在桌面新建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文件，如</a:t>
            </a:r>
            <a:r>
              <a:rPr kumimoji="1" lang="en-US" altLang="zh-CN" dirty="0" err="1"/>
              <a:t>test.py</a:t>
            </a:r>
            <a:r>
              <a:rPr kumimoji="1" lang="zh-CN" altLang="en-US" dirty="0"/>
              <a:t>；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切换到终端窗口，输入命令。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Python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test.py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5832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550F82-5C2F-4C48-A0CF-3E306577D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讨论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145CA8-50DE-1446-A139-46BAA69C8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虚谷号的优势有哪些？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U</a:t>
            </a:r>
            <a:r>
              <a:rPr kumimoji="1" lang="zh-CN" altLang="en-US" dirty="0"/>
              <a:t>盘模式</a:t>
            </a:r>
            <a:endParaRPr kumimoji="1" lang="en-US" altLang="zh-CN" dirty="0"/>
          </a:p>
          <a:p>
            <a:pPr lvl="1"/>
            <a:r>
              <a:rPr kumimoji="1" lang="zh-CN" altLang="en-US"/>
              <a:t>无线模式</a:t>
            </a:r>
            <a:endParaRPr kumimoji="1" lang="en-US" altLang="zh-CN" dirty="0"/>
          </a:p>
          <a:p>
            <a:r>
              <a:rPr kumimoji="1" lang="zh-CN" altLang="en-US" dirty="0"/>
              <a:t>虚谷号还有哪些方面需要优化？</a:t>
            </a:r>
          </a:p>
        </p:txBody>
      </p:sp>
    </p:spTree>
    <p:extLst>
      <p:ext uri="{BB962C8B-B14F-4D97-AF65-F5344CB8AC3E}">
        <p14:creationId xmlns:p14="http://schemas.microsoft.com/office/powerpoint/2010/main" val="2247332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D6D8AF-19AD-214A-AB99-A6EEAC9E1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结语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CF2F60-EA1B-5F4D-BE5B-E7FDDF72A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202" y="1035141"/>
            <a:ext cx="2450878" cy="1621795"/>
          </a:xfrm>
        </p:spPr>
        <p:txBody>
          <a:bodyPr/>
          <a:lstStyle/>
          <a:p>
            <a:r>
              <a:rPr kumimoji="1" lang="zh-CN" altLang="en-US" dirty="0"/>
              <a:t>做懂教育的硬件</a:t>
            </a:r>
            <a:endParaRPr kumimoji="1" lang="en-US" altLang="zh-CN" dirty="0"/>
          </a:p>
          <a:p>
            <a:r>
              <a:rPr kumimoji="1" lang="zh-CN" altLang="en-US" dirty="0"/>
              <a:t>做懂中国的硬件</a:t>
            </a:r>
            <a:endParaRPr kumimoji="1" lang="en-US" altLang="zh-CN" dirty="0"/>
          </a:p>
          <a:p>
            <a:r>
              <a:rPr kumimoji="1" lang="zh-CN" altLang="en-US" dirty="0"/>
              <a:t>普惠中国</a:t>
            </a:r>
            <a:endParaRPr kumimoji="1" lang="en-US" altLang="zh-CN" dirty="0"/>
          </a:p>
          <a:p>
            <a:r>
              <a:rPr kumimoji="1" lang="zh-CN" altLang="en-US" dirty="0"/>
              <a:t>造福世界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8" name="图片 7" descr="图片包含 人员, 掌握, 男士, 墙壁&#10;&#10;描述已自动生成">
            <a:extLst>
              <a:ext uri="{FF2B5EF4-FFF2-40B4-BE49-F238E27FC236}">
                <a16:creationId xmlns:a16="http://schemas.microsoft.com/office/drawing/2014/main" id="{9CC02DE3-D2AF-2A41-ADB2-2CE9BE3041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3946" y="958631"/>
            <a:ext cx="2854668" cy="214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69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6" descr="e7d195523061f1c0d318120d6aeaf1b6ccceb6ba3da59c0775C5DE19DDDEBC09ED96DBD9900D9848D623ECAD1D4904B78047D0015C22C8BE97228BE8B5BFF08FE7A3AE04126DA07312A96C0F69F9BAB731323F058A96396454E0E295D9E18FFF7156C917B8A09BD70E4085BE2AACFBCE83520853E7A6DAED72675B961115C13E08865752C1B70342"/>
          <p:cNvSpPr>
            <a:spLocks noChangeAspect="1"/>
          </p:cNvSpPr>
          <p:nvPr/>
        </p:nvSpPr>
        <p:spPr bwMode="auto">
          <a:xfrm flipH="1">
            <a:off x="0" y="-19958"/>
            <a:ext cx="6549142" cy="660092"/>
          </a:xfrm>
          <a:custGeom>
            <a:avLst/>
            <a:gdLst>
              <a:gd name="connsiteX0" fmla="*/ 6611692 w 7888469"/>
              <a:gd name="connsiteY0" fmla="*/ 3610912 h 3610938"/>
              <a:gd name="connsiteX1" fmla="*/ 7869680 w 7888469"/>
              <a:gd name="connsiteY1" fmla="*/ 600376 h 3610938"/>
              <a:gd name="connsiteX2" fmla="*/ 7888469 w 7888469"/>
              <a:gd name="connsiteY2" fmla="*/ 594729 h 3610938"/>
              <a:gd name="connsiteX3" fmla="*/ 7888469 w 7888469"/>
              <a:gd name="connsiteY3" fmla="*/ 0 h 3610938"/>
              <a:gd name="connsiteX4" fmla="*/ 0 w 7888469"/>
              <a:gd name="connsiteY4" fmla="*/ 0 h 3610938"/>
              <a:gd name="connsiteX5" fmla="*/ 1724325 w 7888469"/>
              <a:gd name="connsiteY5" fmla="*/ 3551878 h 3610938"/>
              <a:gd name="connsiteX6" fmla="*/ 3009805 w 7888469"/>
              <a:gd name="connsiteY6" fmla="*/ 1961306 h 3610938"/>
              <a:gd name="connsiteX7" fmla="*/ 3998478 w 7888469"/>
              <a:gd name="connsiteY7" fmla="*/ 2048381 h 3610938"/>
              <a:gd name="connsiteX8" fmla="*/ 5285993 w 7888469"/>
              <a:gd name="connsiteY8" fmla="*/ 854320 h 3610938"/>
              <a:gd name="connsiteX9" fmla="*/ 6611692 w 7888469"/>
              <a:gd name="connsiteY9" fmla="*/ 3610912 h 361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88469" h="3610938">
                <a:moveTo>
                  <a:pt x="6611692" y="3610912"/>
                </a:moveTo>
                <a:cubicBezTo>
                  <a:pt x="7028645" y="3620948"/>
                  <a:pt x="7506182" y="777773"/>
                  <a:pt x="7869680" y="600376"/>
                </a:cubicBezTo>
                <a:lnTo>
                  <a:pt x="7888469" y="594729"/>
                </a:lnTo>
                <a:lnTo>
                  <a:pt x="7888469" y="0"/>
                </a:lnTo>
                <a:lnTo>
                  <a:pt x="0" y="0"/>
                </a:lnTo>
                <a:cubicBezTo>
                  <a:pt x="795216" y="802272"/>
                  <a:pt x="1222860" y="3225026"/>
                  <a:pt x="1724325" y="3551878"/>
                </a:cubicBezTo>
                <a:cubicBezTo>
                  <a:pt x="2225789" y="3878729"/>
                  <a:pt x="2478303" y="1965242"/>
                  <a:pt x="3009805" y="1961306"/>
                </a:cubicBezTo>
                <a:cubicBezTo>
                  <a:pt x="3399266" y="1977343"/>
                  <a:pt x="3619198" y="2232862"/>
                  <a:pt x="3998478" y="2048381"/>
                </a:cubicBezTo>
                <a:cubicBezTo>
                  <a:pt x="4377757" y="1863900"/>
                  <a:pt x="4850713" y="593882"/>
                  <a:pt x="5285993" y="854320"/>
                </a:cubicBezTo>
                <a:cubicBezTo>
                  <a:pt x="5721783" y="1114759"/>
                  <a:pt x="6208993" y="3614060"/>
                  <a:pt x="6611692" y="3610912"/>
                </a:cubicBezTo>
                <a:close/>
              </a:path>
            </a:pathLst>
          </a:custGeom>
          <a:solidFill>
            <a:schemeClr val="bg1">
              <a:lumMod val="50000"/>
              <a:alpha val="8000"/>
            </a:schemeClr>
          </a:solidFill>
          <a:ln w="28575"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s-SV" sz="565"/>
          </a:p>
        </p:txBody>
      </p:sp>
      <p:sp>
        <p:nvSpPr>
          <p:cNvPr id="13" name="椭圆 12" descr="e7d195523061f1c0d318120d6aeaf1b6ccceb6ba3da59c0775C5DE19DDDEBC09ED96DBD9900D9848D623ECAD1D4904B78047D0015C22C8BE97228BE8B5BFF08FE7A3AE04126DA07312A96C0F69F9BAB731323F058A96396454E0E295D9E18FFF7156C917B8A09BD70E4085BE2AACFBCE83520853E7A6DAED72675B961115C13E08865752C1B70342"/>
          <p:cNvSpPr/>
          <p:nvPr/>
        </p:nvSpPr>
        <p:spPr>
          <a:xfrm>
            <a:off x="5987864" y="239470"/>
            <a:ext cx="288079" cy="28807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11200" sx="102000" sy="102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60">
              <a:ea typeface="Noto Serif CJK SC Light" panose="02020300000000000000" charset="-122"/>
            </a:endParaRPr>
          </a:p>
        </p:txBody>
      </p:sp>
      <p:sp>
        <p:nvSpPr>
          <p:cNvPr id="15" name="椭圆 14" descr="e7d195523061f1c0d318120d6aeaf1b6ccceb6ba3da59c0775C5DE19DDDEBC09ED96DBD9900D9848D623ECAD1D4904B78047D0015C22C8BE97228BE8B5BFF08FE7A3AE04126DA07312A96C0F69F9BAB731323F058A96396454E0E295D9E18FFF7156C917B8A09BD70E4085BE2AACFBCE83520853E7A6DAED72675B961115C13E08865752C1B70342"/>
          <p:cNvSpPr/>
          <p:nvPr/>
        </p:nvSpPr>
        <p:spPr>
          <a:xfrm>
            <a:off x="2200562" y="3255957"/>
            <a:ext cx="197720" cy="1977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20"/>
          </a:p>
        </p:txBody>
      </p:sp>
      <p:sp>
        <p:nvSpPr>
          <p:cNvPr id="14" name="文本框 13" descr="e7d195523061f1c0d318120d6aeaf1b6ccceb6ba3da59c0775C5DE19DDDEBC09ED96DBD9900D9848D623ECAD1D4904B78047D0015C22C8BE97228BE8B5BFF08FE7A3AE04126DA07312A96C0F69F9BAB731323F058A96396454E0E295D9E18FFF7156C917B8A09BD70E4085BE2AACFBCE83520853E7A6DAED72675B961115C13E08865752C1B70342"/>
          <p:cNvSpPr txBox="1"/>
          <p:nvPr/>
        </p:nvSpPr>
        <p:spPr>
          <a:xfrm>
            <a:off x="1685715" y="1682909"/>
            <a:ext cx="3540543" cy="52197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zh-CN" sz="2800" b="1" kern="1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charset="0"/>
              </a:rPr>
              <a:t>THANK YOU</a:t>
            </a:r>
          </a:p>
        </p:txBody>
      </p:sp>
      <p:sp>
        <p:nvSpPr>
          <p:cNvPr id="3" name="e7d195523061f1c0" descr="e7d195523061f1c0d318120d6aeaf1b6ccceb6ba3da59c0775C5DE19DDDEBC09ED96DBD9900D9848D623ECAD1D4904B78047D0015C22C8BE97228BE8B5BFF08FE7A3AE04126DA07312A96C0F69F9BAB731323F058A96396454E0E295D9E18FFF7156C917B8A09BD70E4085BE2AACFBCE83520853E7A6DAED72675B961115C13E08865752C1B70342" hidden="1"/>
          <p:cNvSpPr txBox="1"/>
          <p:nvPr/>
        </p:nvSpPr>
        <p:spPr>
          <a:xfrm>
            <a:off x="-374232" y="1022662"/>
            <a:ext cx="321310" cy="576002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e7d195523061f1c0d318120d6aeaf1b6ccceb6ba3da59c0775C5DE19DDDEBC09ED96DBD9900D9848D623ECAD1D4904B78047D0015C22C8BE97228BE8B5BFF08FE7A3AE04126DA07312A96C0F69F9BAB731323F058A96396454E0E295D9E18FFF7156C917B8A09BD70E4085BE2AACFBCE83520853E7A6DAED72675B961115C13E08865752C1B70342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994046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D37AF5-AB22-7E4D-997D-F61E01E0E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在电脑上体验人工智能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DBF240-644B-574D-BF07-27D5E8998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202" y="1035141"/>
            <a:ext cx="3123973" cy="2188940"/>
          </a:xfrm>
        </p:spPr>
        <p:txBody>
          <a:bodyPr/>
          <a:lstStyle/>
          <a:p>
            <a:r>
              <a:rPr kumimoji="1" lang="zh-CN" altLang="en-US" dirty="0"/>
              <a:t>现成的软件</a:t>
            </a:r>
            <a:endParaRPr kumimoji="1" lang="en-US" altLang="zh-CN" dirty="0"/>
          </a:p>
          <a:p>
            <a:r>
              <a:rPr kumimoji="1" lang="zh-CN" altLang="en-US" dirty="0"/>
              <a:t>图形化编程</a:t>
            </a:r>
            <a:endParaRPr kumimoji="1" lang="en-US" altLang="zh-CN" dirty="0"/>
          </a:p>
          <a:p>
            <a:r>
              <a:rPr kumimoji="1" lang="en-US" altLang="zh-CN" dirty="0"/>
              <a:t>API</a:t>
            </a:r>
            <a:r>
              <a:rPr kumimoji="1" lang="zh-CN" altLang="en-US" dirty="0"/>
              <a:t>调用</a:t>
            </a:r>
            <a:endParaRPr kumimoji="1" lang="en-US" altLang="zh-CN" dirty="0"/>
          </a:p>
          <a:p>
            <a:r>
              <a:rPr kumimoji="1" lang="zh-CN" altLang="en-US" dirty="0"/>
              <a:t>机器学习</a:t>
            </a:r>
          </a:p>
        </p:txBody>
      </p:sp>
      <p:pic>
        <p:nvPicPr>
          <p:cNvPr id="4" name="图片 3" descr="图片包含 室内, 监视器, 屏幕截图, 墙壁&#10;&#10;描述已自动生成">
            <a:extLst>
              <a:ext uri="{FF2B5EF4-FFF2-40B4-BE49-F238E27FC236}">
                <a16:creationId xmlns:a16="http://schemas.microsoft.com/office/drawing/2014/main" id="{3A2F826A-CB16-C44D-A298-9AB6D7B053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5987" y="1174289"/>
            <a:ext cx="3123973" cy="191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41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41B76B-B54F-2C46-9A51-35F80AA74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为什么需要虚谷号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178230-55C5-F648-822C-599688D3A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202" y="1035141"/>
            <a:ext cx="3952865" cy="1386326"/>
          </a:xfrm>
        </p:spPr>
        <p:txBody>
          <a:bodyPr/>
          <a:lstStyle/>
          <a:p>
            <a:r>
              <a:rPr kumimoji="1" lang="zh-CN" altLang="en-US" dirty="0"/>
              <a:t>基于人工智能教育的角度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人工智能离不开计算机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人工智能的应用需要多个因素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形象、微型、低价</a:t>
            </a:r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5A3146-E256-3C49-8A8D-1E546830C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733" y="958631"/>
            <a:ext cx="2422950" cy="161251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8EC8B95-3457-634C-B897-BF9A1D9624A0}"/>
              </a:ext>
            </a:extLst>
          </p:cNvPr>
          <p:cNvSpPr/>
          <p:nvPr/>
        </p:nvSpPr>
        <p:spPr>
          <a:xfrm>
            <a:off x="475202" y="2387887"/>
            <a:ext cx="329643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300" dirty="0"/>
              <a:t>讨论：机器人索菲亚和</a:t>
            </a:r>
            <a:r>
              <a:rPr lang="en-US" altLang="zh-CN" sz="1300" dirty="0" err="1"/>
              <a:t>siri</a:t>
            </a:r>
            <a:r>
              <a:rPr lang="zh-CN" altLang="en-US" sz="1300" dirty="0"/>
              <a:t>的区别在哪里？</a:t>
            </a:r>
            <a:endParaRPr kumimoji="1" lang="zh-CN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25999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959BD2-62C3-7D44-9574-0C082C41F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形形色色的</a:t>
            </a:r>
            <a:r>
              <a:rPr kumimoji="1" lang="en-US" altLang="zh-CN" dirty="0"/>
              <a:t>AI</a:t>
            </a:r>
            <a:r>
              <a:rPr kumimoji="1" lang="zh-CN" altLang="en-US" dirty="0"/>
              <a:t>硬件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78C6C1C-0A1A-1C44-98F6-DD9047A7CDFE}"/>
              </a:ext>
            </a:extLst>
          </p:cNvPr>
          <p:cNvSpPr/>
          <p:nvPr/>
        </p:nvSpPr>
        <p:spPr>
          <a:xfrm>
            <a:off x="1124006" y="3300846"/>
            <a:ext cx="1252266" cy="2492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20" dirty="0"/>
              <a:t>基于</a:t>
            </a:r>
            <a:r>
              <a:rPr kumimoji="1" lang="en-US" altLang="zh-CN" sz="1020" dirty="0"/>
              <a:t>K210</a:t>
            </a:r>
            <a:r>
              <a:rPr kumimoji="1" lang="zh-CN" altLang="en-US" sz="1020" dirty="0"/>
              <a:t>的哈士奇</a:t>
            </a:r>
            <a:endParaRPr lang="zh-CN" altLang="en-US" sz="102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DADB02-B438-834C-BB7C-A938B8F446B4}"/>
              </a:ext>
            </a:extLst>
          </p:cNvPr>
          <p:cNvSpPr/>
          <p:nvPr/>
        </p:nvSpPr>
        <p:spPr>
          <a:xfrm>
            <a:off x="4847501" y="3300846"/>
            <a:ext cx="583814" cy="2492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020" dirty="0"/>
              <a:t>大疆</a:t>
            </a:r>
            <a:r>
              <a:rPr kumimoji="1" lang="en-US" altLang="zh-CN" sz="1020" dirty="0"/>
              <a:t>S1</a:t>
            </a:r>
            <a:endParaRPr lang="zh-CN" altLang="en-US" sz="1020" dirty="0"/>
          </a:p>
        </p:txBody>
      </p:sp>
      <p:pic>
        <p:nvPicPr>
          <p:cNvPr id="8" name="图片 7" descr="图片包含 树, 户外, 道路, 天空&#10;&#10;描述已自动生成">
            <a:extLst>
              <a:ext uri="{FF2B5EF4-FFF2-40B4-BE49-F238E27FC236}">
                <a16:creationId xmlns:a16="http://schemas.microsoft.com/office/drawing/2014/main" id="{2D3C3D26-FD99-DA42-A978-2509211BFF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1541" y="1246249"/>
            <a:ext cx="3546060" cy="1766979"/>
          </a:xfrm>
          <a:prstGeom prst="rect">
            <a:avLst/>
          </a:prstGeom>
        </p:spPr>
      </p:pic>
      <p:pic>
        <p:nvPicPr>
          <p:cNvPr id="10" name="图片 9" descr="图片包含 人员, 手机, 电话, 室内&#10;&#10;描述已自动生成">
            <a:extLst>
              <a:ext uri="{FF2B5EF4-FFF2-40B4-BE49-F238E27FC236}">
                <a16:creationId xmlns:a16="http://schemas.microsoft.com/office/drawing/2014/main" id="{F81410F9-E9C7-8D40-8792-15EFCAD633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65" y="1246248"/>
            <a:ext cx="3164740" cy="176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70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761E92-AC5F-0246-AF9B-FC22E8A3E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2" y="207028"/>
            <a:ext cx="5961622" cy="751603"/>
          </a:xfrm>
        </p:spPr>
        <p:txBody>
          <a:bodyPr/>
          <a:lstStyle/>
          <a:p>
            <a:r>
              <a:rPr kumimoji="1" lang="zh-CN" altLang="en-US"/>
              <a:t>人工智能编程选什么语言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484FB-E53E-8842-BED1-19767B065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202" y="1035141"/>
            <a:ext cx="3072331" cy="2467236"/>
          </a:xfrm>
        </p:spPr>
        <p:txBody>
          <a:bodyPr/>
          <a:lstStyle/>
          <a:p>
            <a:r>
              <a:rPr kumimoji="1" lang="zh-Hans" altLang="en-US" dirty="0"/>
              <a:t>语言：</a:t>
            </a:r>
            <a:r>
              <a:rPr kumimoji="1" lang="en-US" altLang="zh-Hans" dirty="0"/>
              <a:t>Python</a:t>
            </a:r>
          </a:p>
          <a:p>
            <a:r>
              <a:rPr kumimoji="1" lang="zh-CN" altLang="en-US" dirty="0"/>
              <a:t>特点</a:t>
            </a:r>
            <a:r>
              <a:rPr kumimoji="1" lang="zh-Hans" altLang="en-US" dirty="0"/>
              <a:t>：</a:t>
            </a:r>
            <a:endParaRPr kumimoji="1" lang="en-US" altLang="zh-Hans" dirty="0"/>
          </a:p>
          <a:p>
            <a:pPr lvl="1"/>
            <a:r>
              <a:rPr kumimoji="1" lang="zh-CN" altLang="en-US" dirty="0"/>
              <a:t>老而弥坚、开源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非专业人士选择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人工智能第一语言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高中教材统一选择</a:t>
            </a:r>
            <a:endParaRPr kumimoji="1" lang="en-US" altLang="zh-Hans" dirty="0"/>
          </a:p>
        </p:txBody>
      </p:sp>
      <p:pic>
        <p:nvPicPr>
          <p:cNvPr id="4" name="图片 5" descr="图片 5">
            <a:extLst>
              <a:ext uri="{FF2B5EF4-FFF2-40B4-BE49-F238E27FC236}">
                <a16:creationId xmlns:a16="http://schemas.microsoft.com/office/drawing/2014/main" id="{CF153290-FE6D-B049-BBB5-613D95A967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8464" y="1035141"/>
            <a:ext cx="2403402" cy="160226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0124C5-2164-CB47-A07B-B1744D12A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9622" y="1035141"/>
            <a:ext cx="804911" cy="75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66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B2965C-847F-EA42-825B-56E3EA1D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346260-2FD2-C140-8CCC-81FC95175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202" y="1035141"/>
            <a:ext cx="3952865" cy="2467236"/>
          </a:xfrm>
        </p:spPr>
        <p:txBody>
          <a:bodyPr/>
          <a:lstStyle/>
          <a:p>
            <a:r>
              <a:rPr kumimoji="1" lang="zh-CN" altLang="en-US" dirty="0"/>
              <a:t>从人工智能教育的角度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需要一款功能完整的微型电脑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需要一款能简单实现传感和控制的电脑</a:t>
            </a:r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B4526D-A0B2-C145-B6BF-1642B31930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284" y="770468"/>
            <a:ext cx="2186737" cy="12784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B72A990-854A-2446-A911-79971455F0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284" y="2223662"/>
            <a:ext cx="2186737" cy="13872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92FC8F-FEC7-8F4F-AC0A-BA026B843FA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086" y="2356649"/>
            <a:ext cx="2106895" cy="11212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2DB897-54AF-3F4A-A6BC-76DACBF5E35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9691" y="2356650"/>
            <a:ext cx="1710791" cy="113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40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B463D-4B2F-9547-9A72-BCEAF1B2F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为什么需要虚谷号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E800EF-3DB2-4643-AD75-F78FCEC98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基于开源硬件教育的角度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创客教育需要开源硬件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中国在开源硬件方面力量强大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新的阶段需要新的硬件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042095-12B6-0646-9519-913C72DC0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024" y="1236750"/>
            <a:ext cx="1068160" cy="10681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93F62C-1475-3B4A-89AB-C9F496FFC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030" y="1236750"/>
            <a:ext cx="1068160" cy="10681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F3F8AE7-647E-224B-B94B-73DA3FBB3E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1923" y="2434217"/>
            <a:ext cx="1424213" cy="10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719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a1154c5c-c4a3-46ea-bbb6-7b1a6f58c867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1120</Words>
  <Application>Microsoft Macintosh PowerPoint</Application>
  <PresentationFormat>自定义</PresentationFormat>
  <Paragraphs>176</Paragraphs>
  <Slides>34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等线</vt:lpstr>
      <vt:lpstr>等线</vt:lpstr>
      <vt:lpstr>等线 Light</vt:lpstr>
      <vt:lpstr>等线 Light</vt:lpstr>
      <vt:lpstr>Microsoft YaHei</vt:lpstr>
      <vt:lpstr>Microsoft YaHei</vt:lpstr>
      <vt:lpstr>系统字体</vt:lpstr>
      <vt:lpstr>Microsoft YaHei Light</vt:lpstr>
      <vt:lpstr>Arial</vt:lpstr>
      <vt:lpstr>Calibri</vt:lpstr>
      <vt:lpstr>Office 主题​​</vt:lpstr>
      <vt:lpstr>PowerPoint 演示文稿</vt:lpstr>
      <vt:lpstr>内容</vt:lpstr>
      <vt:lpstr>人工智能教育的目标</vt:lpstr>
      <vt:lpstr>在电脑上体验人工智能</vt:lpstr>
      <vt:lpstr>为什么需要虚谷号</vt:lpstr>
      <vt:lpstr>形形色色的AI硬件</vt:lpstr>
      <vt:lpstr>人工智能编程选什么语言</vt:lpstr>
      <vt:lpstr>小结</vt:lpstr>
      <vt:lpstr>为什么需要虚谷号</vt:lpstr>
      <vt:lpstr>创客教育的瓶颈和困难</vt:lpstr>
      <vt:lpstr>主流开源硬件盘点</vt:lpstr>
      <vt:lpstr>如何规划开源硬件学习次序</vt:lpstr>
      <vt:lpstr>我们还需要怎样的开源硬件</vt:lpstr>
      <vt:lpstr>上位机+下位机</vt:lpstr>
      <vt:lpstr>虚谷号是什么？</vt:lpstr>
      <vt:lpstr>项目命名</vt:lpstr>
      <vt:lpstr>虚谷计划之虚谷号</vt:lpstr>
      <vt:lpstr>虚谷号的特点</vt:lpstr>
      <vt:lpstr>虚谷号怎么使用</vt:lpstr>
      <vt:lpstr>PowerPoint 演示文稿</vt:lpstr>
      <vt:lpstr>虚谷号的案例</vt:lpstr>
      <vt:lpstr>虚谷号和人工智能</vt:lpstr>
      <vt:lpstr>虚谷号U盘功能体验 </vt:lpstr>
      <vt:lpstr>U盘模式体验1：Arduino烧录测试</vt:lpstr>
      <vt:lpstr>U盘模式体验2：Python运行测试</vt:lpstr>
      <vt:lpstr>U盘模式体验3：GPIO运行测试</vt:lpstr>
      <vt:lpstr>无线模式体验1：连接Wi-Fi</vt:lpstr>
      <vt:lpstr>无线模式体验2：访问Jupyter</vt:lpstr>
      <vt:lpstr>PowerPoint 演示文稿</vt:lpstr>
      <vt:lpstr>测试信息</vt:lpstr>
      <vt:lpstr>无线模式体验3：GPIO测试</vt:lpstr>
      <vt:lpstr>讨论</vt:lpstr>
      <vt:lpstr>结语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Espgdo</dc:creator>
  <cp:lastModifiedBy>Espgdo</cp:lastModifiedBy>
  <cp:revision>44</cp:revision>
  <dcterms:created xsi:type="dcterms:W3CDTF">2019-05-25T01:30:56Z</dcterms:created>
  <dcterms:modified xsi:type="dcterms:W3CDTF">2019-09-02T05:34:52Z</dcterms:modified>
</cp:coreProperties>
</file>